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46" r:id="rId6"/>
  </p:sldMasterIdLst>
  <p:notesMasterIdLst>
    <p:notesMasterId r:id="rId26"/>
  </p:notesMasterIdLst>
  <p:handoutMasterIdLst>
    <p:handoutMasterId r:id="rId27"/>
  </p:handoutMasterIdLst>
  <p:sldIdLst>
    <p:sldId id="257" r:id="rId7"/>
    <p:sldId id="550" r:id="rId8"/>
    <p:sldId id="577" r:id="rId9"/>
    <p:sldId id="578" r:id="rId10"/>
    <p:sldId id="576" r:id="rId11"/>
    <p:sldId id="579" r:id="rId12"/>
    <p:sldId id="585" r:id="rId13"/>
    <p:sldId id="580" r:id="rId14"/>
    <p:sldId id="586" r:id="rId15"/>
    <p:sldId id="582" r:id="rId16"/>
    <p:sldId id="584" r:id="rId17"/>
    <p:sldId id="581" r:id="rId18"/>
    <p:sldId id="591" r:id="rId19"/>
    <p:sldId id="587" r:id="rId20"/>
    <p:sldId id="583" r:id="rId21"/>
    <p:sldId id="592" r:id="rId22"/>
    <p:sldId id="589" r:id="rId23"/>
    <p:sldId id="590" r:id="rId24"/>
    <p:sldId id="557" r:id="rId25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75"/>
    <a:srgbClr val="000000"/>
    <a:srgbClr val="17375E"/>
    <a:srgbClr val="7A1AC9"/>
    <a:srgbClr val="558ED5"/>
    <a:srgbClr val="005C98"/>
    <a:srgbClr val="4E7601"/>
    <a:srgbClr val="920204"/>
    <a:srgbClr val="760001"/>
    <a:srgbClr val="0060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1735" autoAdjust="0"/>
  </p:normalViewPr>
  <p:slideViewPr>
    <p:cSldViewPr snapToGrid="0">
      <p:cViewPr varScale="1">
        <p:scale>
          <a:sx n="80" d="100"/>
          <a:sy n="80" d="100"/>
        </p:scale>
        <p:origin x="149" y="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7552"/>
    </p:cViewPr>
  </p:sorterViewPr>
  <p:notesViewPr>
    <p:cSldViewPr snapToGrid="0" snapToObjects="1">
      <p:cViewPr varScale="1">
        <p:scale>
          <a:sx n="56" d="100"/>
          <a:sy n="56" d="100"/>
        </p:scale>
        <p:origin x="2838" y="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698" cy="481876"/>
          </a:xfrm>
          <a:prstGeom prst="rect">
            <a:avLst/>
          </a:prstGeom>
        </p:spPr>
        <p:txBody>
          <a:bodyPr vert="horz" lIns="95553" tIns="47776" rIns="95553" bIns="4777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832" y="0"/>
            <a:ext cx="3169698" cy="481876"/>
          </a:xfrm>
          <a:prstGeom prst="rect">
            <a:avLst/>
          </a:prstGeom>
        </p:spPr>
        <p:txBody>
          <a:bodyPr vert="horz" lIns="95553" tIns="47776" rIns="95553" bIns="47776" rtlCol="0"/>
          <a:lstStyle>
            <a:lvl1pPr algn="r">
              <a:defRPr sz="1200"/>
            </a:lvl1pPr>
          </a:lstStyle>
          <a:p>
            <a:fld id="{B691EE03-8B86-4483-A61E-7F251E4A6480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324"/>
            <a:ext cx="3169698" cy="481876"/>
          </a:xfrm>
          <a:prstGeom prst="rect">
            <a:avLst/>
          </a:prstGeom>
        </p:spPr>
        <p:txBody>
          <a:bodyPr vert="horz" lIns="95553" tIns="47776" rIns="95553" bIns="4777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832" y="9119324"/>
            <a:ext cx="3169698" cy="481876"/>
          </a:xfrm>
          <a:prstGeom prst="rect">
            <a:avLst/>
          </a:prstGeom>
        </p:spPr>
        <p:txBody>
          <a:bodyPr vert="horz" lIns="95553" tIns="47776" rIns="95553" bIns="47776" rtlCol="0" anchor="b"/>
          <a:lstStyle>
            <a:lvl1pPr algn="r">
              <a:defRPr sz="1200"/>
            </a:lvl1pPr>
          </a:lstStyle>
          <a:p>
            <a:fld id="{06B5E9DE-290D-4688-9E0B-EC76B1290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60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46" tIns="48324" rIns="96646" bIns="4832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0"/>
            <a:ext cx="3169920" cy="480060"/>
          </a:xfrm>
          <a:prstGeom prst="rect">
            <a:avLst/>
          </a:prstGeom>
        </p:spPr>
        <p:txBody>
          <a:bodyPr vert="horz" lIns="96646" tIns="48324" rIns="96646" bIns="48324" rtlCol="0"/>
          <a:lstStyle>
            <a:lvl1pPr algn="r">
              <a:defRPr sz="1200"/>
            </a:lvl1pPr>
          </a:lstStyle>
          <a:p>
            <a:fld id="{1AF9D93D-2DCD-4941-9148-539F4B11DA5A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46" tIns="48324" rIns="96646" bIns="483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46" tIns="48324" rIns="96646" bIns="483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46" tIns="48324" rIns="96646" bIns="4832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9119474"/>
            <a:ext cx="3169920" cy="480060"/>
          </a:xfrm>
          <a:prstGeom prst="rect">
            <a:avLst/>
          </a:prstGeom>
        </p:spPr>
        <p:txBody>
          <a:bodyPr vert="horz" lIns="96646" tIns="48324" rIns="96646" bIns="48324" rtlCol="0" anchor="b"/>
          <a:lstStyle>
            <a:lvl1pPr algn="r">
              <a:defRPr sz="1200"/>
            </a:lvl1pPr>
          </a:lstStyle>
          <a:p>
            <a:fld id="{96257B74-7AA3-6D4E-A5F4-7C976DCE7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803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57075" indent="-24155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140183" indent="-24155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23288" indent="-24155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06394" indent="-241552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64916" algn="l"/>
                <a:tab pos="1529833" algn="l"/>
                <a:tab pos="2294749" algn="l"/>
                <a:tab pos="3059666" algn="l"/>
              </a:tabLs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/>
            <a:fld id="{84BE3096-FF3B-1648-A643-D3909CD99245}" type="slidenum">
              <a:rPr lang="en-US" sz="1500">
                <a:solidFill>
                  <a:srgbClr val="000000"/>
                </a:solidFill>
                <a:latin typeface="Times New Roman" charset="0"/>
              </a:rPr>
              <a:pPr eaLnBrk="1"/>
              <a:t>1</a:t>
            </a:fld>
            <a:endParaRPr lang="en-US" sz="15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385" name="Rectangle 1"/>
          <p:cNvSpPr>
            <a:spLocks noChangeArrowheads="1"/>
          </p:cNvSpPr>
          <p:nvPr/>
        </p:nvSpPr>
        <p:spPr bwMode="auto">
          <a:xfrm>
            <a:off x="6" y="0"/>
            <a:ext cx="1694" cy="1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5100" tIns="47553" rIns="95100" bIns="47553"/>
          <a:lstStyle/>
          <a:p>
            <a:pPr defTabSz="96642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 smtClean="0">
                <a:solidFill>
                  <a:srgbClr val="404040"/>
                </a:solidFill>
                <a:latin typeface="Calibri" charset="0"/>
                <a:ea typeface="+mn-ea"/>
              </a:rPr>
              <a:t>Univ</a:t>
            </a:r>
            <a:r>
              <a:rPr lang="en-US" dirty="0" smtClean="0">
                <a:solidFill>
                  <a:srgbClr val="404040"/>
                </a:solidFill>
                <a:latin typeface="Calibri" charset="0"/>
                <a:ea typeface="+mn-ea"/>
              </a:rPr>
              <a:t> </a:t>
            </a:r>
            <a:r>
              <a:rPr lang="en-US" dirty="0">
                <a:solidFill>
                  <a:srgbClr val="404040"/>
                </a:solidFill>
                <a:latin typeface="Calibri" charset="0"/>
                <a:ea typeface="+mn-ea"/>
              </a:rPr>
              <a:t>of Chicago Review, Aug. 30, 2010</a:t>
            </a:r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6" y="0"/>
            <a:ext cx="1694" cy="1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95100" tIns="47553" rIns="95100" bIns="47553"/>
          <a:lstStyle/>
          <a:p>
            <a:pPr defTabSz="966423" fontAlgn="auto">
              <a:spcBef>
                <a:spcPts val="0"/>
              </a:spcBef>
              <a:spcAft>
                <a:spcPts val="0"/>
              </a:spcAft>
              <a:defRPr/>
            </a:pPr>
            <a:fld id="{D8C02FBE-B1A1-9949-B8FC-82EFBC57DDE8}" type="slidenum">
              <a:rPr lang="en-US">
                <a:solidFill>
                  <a:srgbClr val="404040"/>
                </a:solidFill>
                <a:latin typeface="Calibri" charset="0"/>
                <a:ea typeface="+mn-ea"/>
              </a:rPr>
              <a:pPr defTabSz="966423" fontAlgn="auto">
                <a:spcBef>
                  <a:spcPts val="0"/>
                </a:spcBef>
                <a:spcAft>
                  <a:spcPts val="0"/>
                </a:spcAft>
                <a:defRPr/>
              </a:pPr>
              <a:t>1</a:t>
            </a:fld>
            <a:endParaRPr lang="en-US">
              <a:solidFill>
                <a:srgbClr val="404040"/>
              </a:solidFill>
              <a:latin typeface="Calibri" charset="0"/>
              <a:ea typeface="+mn-ea"/>
            </a:endParaRPr>
          </a:p>
        </p:txBody>
      </p:sp>
      <p:sp>
        <p:nvSpPr>
          <p:cNvPr id="16387" name="Text Box 3"/>
          <p:cNvSpPr>
            <a:spLocks noGrp="1" noChangeArrowheads="1"/>
          </p:cNvSpPr>
          <p:nvPr>
            <p:ph type="body"/>
          </p:nvPr>
        </p:nvSpPr>
        <p:spPr>
          <a:xfrm>
            <a:off x="7" y="2"/>
            <a:ext cx="301917" cy="47219"/>
          </a:xfrm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spcBef>
                <a:spcPct val="0"/>
              </a:spcBef>
              <a:defRPr/>
            </a:pPr>
            <a:endParaRPr lang="en-US" sz="2100" dirty="0">
              <a:latin typeface="Arial" charset="0"/>
              <a:cs typeface="WenQuanYi Zen 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382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57B74-7AA3-6D4E-A5F4-7C976DCE7D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18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57B74-7AA3-6D4E-A5F4-7C976DCE7D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194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57B74-7AA3-6D4E-A5F4-7C976DCE7D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43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57B74-7AA3-6D4E-A5F4-7C976DCE7D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94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57B74-7AA3-6D4E-A5F4-7C976DCE7D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75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57B74-7AA3-6D4E-A5F4-7C976DCE7D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67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57B74-7AA3-6D4E-A5F4-7C976DCE7D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9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57B74-7AA3-6D4E-A5F4-7C976DCE7D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1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57B74-7AA3-6D4E-A5F4-7C976DCE7D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53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57B74-7AA3-6D4E-A5F4-7C976DCE7D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77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57B74-7AA3-6D4E-A5F4-7C976DCE7D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20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57B74-7AA3-6D4E-A5F4-7C976DCE7D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35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57B74-7AA3-6D4E-A5F4-7C976DCE7D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726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57B74-7AA3-6D4E-A5F4-7C976DCE7D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35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57B74-7AA3-6D4E-A5F4-7C976DCE7D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42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57B74-7AA3-6D4E-A5F4-7C976DCE7D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58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 marL="573088" indent="-298450">
              <a:defRPr>
                <a:solidFill>
                  <a:srgbClr val="000000"/>
                </a:solidFill>
              </a:defRPr>
            </a:lvl2pPr>
            <a:lvl3pPr marL="519113" indent="217488"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</a:defRPr>
            </a:lvl3pPr>
          </a:lstStyle>
          <a:p>
            <a:pPr lvl="0"/>
            <a:r>
              <a:rPr lang="en-US" dirty="0" smtClean="0"/>
              <a:t>Click to add 1st-level bullet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1417300" y="6471466"/>
            <a:ext cx="609600" cy="182880"/>
          </a:xfrm>
          <a:ln/>
        </p:spPr>
        <p:txBody>
          <a:bodyPr/>
          <a:lstStyle>
            <a:lvl1pPr>
              <a:defRPr>
                <a:solidFill>
                  <a:srgbClr val="232425"/>
                </a:solidFill>
              </a:defRPr>
            </a:lvl1pPr>
          </a:lstStyle>
          <a:p>
            <a:pPr>
              <a:defRPr/>
            </a:pPr>
            <a:fld id="{D8294B01-9356-4A99-BF43-1EB6DE2E19C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0401" y="6455188"/>
            <a:ext cx="9098844" cy="215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232425"/>
                </a:solidFill>
              </a:defRPr>
            </a:lvl1pPr>
          </a:lstStyle>
          <a:p>
            <a:r>
              <a:rPr lang="en-US" smtClean="0"/>
              <a:t>DOE/SC Status Review of the APS-U Project at ANL December 12-13, 2017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2431" y="6412792"/>
            <a:ext cx="1109568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87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11417300" y="6513801"/>
            <a:ext cx="609600" cy="182880"/>
          </a:xfrm>
        </p:spPr>
        <p:txBody>
          <a:bodyPr/>
          <a:lstStyle>
            <a:lvl1pPr>
              <a:defRPr>
                <a:solidFill>
                  <a:srgbClr val="232425"/>
                </a:solidFill>
              </a:defRPr>
            </a:lvl1pPr>
          </a:lstStyle>
          <a:p>
            <a:fld id="{AEFAAC5A-9C4F-4278-920D-DF2BAB595749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1" y="11687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9600" y="1699996"/>
            <a:ext cx="5364480" cy="4422775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 marL="573088" indent="-298450">
              <a:spcBef>
                <a:spcPts val="0"/>
              </a:spcBef>
              <a:defRPr sz="2000">
                <a:solidFill>
                  <a:srgbClr val="000000"/>
                </a:solidFill>
              </a:defRPr>
            </a:lvl2pPr>
            <a:lvl3pPr marL="682625" indent="-184150">
              <a:defRPr sz="1800">
                <a:solidFill>
                  <a:srgbClr val="000000"/>
                </a:solidFill>
              </a:defRPr>
            </a:lvl3pPr>
            <a:lvl4pPr marL="865188" indent="-171450">
              <a:defRPr sz="1600">
                <a:solidFill>
                  <a:srgbClr val="000000"/>
                </a:solidFill>
              </a:defRPr>
            </a:lvl4pPr>
            <a:lvl5pPr marL="1084263" indent="-17145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 Fourth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67451" y="1685707"/>
            <a:ext cx="5364480" cy="4422775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 marL="573088" indent="-298450">
              <a:spcBef>
                <a:spcPts val="0"/>
              </a:spcBef>
              <a:defRPr sz="2000">
                <a:solidFill>
                  <a:srgbClr val="000000"/>
                </a:solidFill>
              </a:defRPr>
            </a:lvl2pPr>
            <a:lvl3pPr marL="682625" indent="-184150">
              <a:defRPr sz="1800">
                <a:solidFill>
                  <a:srgbClr val="000000"/>
                </a:solidFill>
              </a:defRPr>
            </a:lvl3pPr>
            <a:lvl4pPr marL="865188" indent="-171450">
              <a:defRPr sz="1600">
                <a:solidFill>
                  <a:srgbClr val="000000"/>
                </a:solidFill>
              </a:defRPr>
            </a:lvl4pPr>
            <a:lvl5pPr marL="1084263" indent="-17145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 Fourth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Two-column CONTENT slide</a:t>
            </a:r>
            <a:br>
              <a:rPr lang="en-US" dirty="0" smtClean="0"/>
            </a:br>
            <a:r>
              <a:rPr lang="en-US" dirty="0" smtClean="0"/>
              <a:t>one or two lines for headline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50996" y="6497523"/>
            <a:ext cx="6533281" cy="215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232425"/>
                </a:solidFill>
              </a:defRPr>
            </a:lvl1pPr>
          </a:lstStyle>
          <a:p>
            <a:r>
              <a:rPr lang="en-US" smtClean="0"/>
              <a:t>DOE/SC Status Review of the APS-U Project at ANL December 12-13, 2017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2431" y="6412792"/>
            <a:ext cx="1109568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0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ver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84968" y="1689100"/>
            <a:ext cx="5707033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1689100"/>
            <a:ext cx="6484965" cy="2706624"/>
          </a:xfrm>
          <a:solidFill>
            <a:srgbClr val="004165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 -Cover option A</a:t>
            </a:r>
            <a:br>
              <a:rPr lang="en-US" dirty="0" smtClean="0"/>
            </a:br>
            <a:r>
              <a:rPr lang="en-US" dirty="0" smtClean="0"/>
              <a:t>can be up to four </a:t>
            </a:r>
            <a:br>
              <a:rPr lang="en-US" dirty="0" smtClean="0"/>
            </a:br>
            <a:r>
              <a:rPr lang="en-US" dirty="0" smtClean="0"/>
              <a:t>or five lines of text</a:t>
            </a:r>
            <a:endParaRPr lang="en-US" dirty="0"/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2" y="1689100"/>
            <a:ext cx="319619" cy="2706624"/>
          </a:xfrm>
          <a:solidFill>
            <a:schemeClr val="tx2">
              <a:lumMod val="7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26534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626534" y="504505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 smtClean="0"/>
              <a:t>Add Presenter Title</a:t>
            </a:r>
            <a:br>
              <a:rPr lang="en-US" dirty="0" smtClean="0"/>
            </a:br>
            <a:r>
              <a:rPr lang="en-US" dirty="0" smtClean="0"/>
              <a:t>Optional Line 2</a:t>
            </a:r>
            <a:br>
              <a:rPr lang="en-US" dirty="0" smtClean="0"/>
            </a:br>
            <a:r>
              <a:rPr lang="en-US" dirty="0" smtClean="0"/>
              <a:t>Optional Line 3</a:t>
            </a:r>
            <a:endParaRPr lang="en-US" dirty="0"/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556495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4556495" y="504505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second presenter </a:t>
            </a:r>
            <a:br>
              <a:rPr lang="en-US" dirty="0" smtClean="0"/>
            </a:br>
            <a:r>
              <a:rPr lang="en-US" dirty="0" smtClean="0"/>
              <a:t>info if not needed</a:t>
            </a:r>
            <a:endParaRPr lang="en-US" dirty="0"/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8480262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8480262" y="504505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third presenter </a:t>
            </a:r>
            <a:br>
              <a:rPr lang="en-US" dirty="0" smtClean="0"/>
            </a:br>
            <a:r>
              <a:rPr lang="en-US" dirty="0" smtClean="0"/>
              <a:t>info if not needed</a:t>
            </a:r>
            <a:endParaRPr lang="en-US" dirty="0"/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606116" y="5747819"/>
            <a:ext cx="7859323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Presentation Date</a:t>
            </a:r>
            <a:br>
              <a:rPr lang="en-US" dirty="0" smtClean="0"/>
            </a:br>
            <a:r>
              <a:rPr lang="en-US" dirty="0" smtClean="0"/>
              <a:t>City, State (presentation location)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575733" y="730250"/>
            <a:ext cx="8250767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Optional one line subhead, </a:t>
            </a:r>
            <a:r>
              <a:rPr lang="en-US" dirty="0" err="1" smtClean="0"/>
              <a:t>url</a:t>
            </a:r>
            <a:r>
              <a:rPr lang="en-US" dirty="0" smtClean="0"/>
              <a:t> or date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3246" y="523876"/>
            <a:ext cx="1739197" cy="67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179725"/>
            <a:ext cx="11163868" cy="82894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 smtClean="0"/>
              <a:t>Headline 32pt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8081" y="1207516"/>
            <a:ext cx="11094260" cy="498736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 smtClean="0"/>
              <a:t>Click to add 1st-level bullet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7300" y="6489007"/>
            <a:ext cx="609600" cy="182880"/>
          </a:xfrm>
          <a:prstGeom prst="rect">
            <a:avLst/>
          </a:prstGeom>
          <a:ln>
            <a:noFill/>
          </a:ln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rgbClr val="000000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AEFAAC5A-9C4F-4278-920D-DF2BAB595749}" type="slidenum">
              <a:rPr lang="en-US" smtClean="0">
                <a:latin typeface="Arial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latin typeface="Arial"/>
              <a:ea typeface="+mn-ea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0" y="0"/>
            <a:ext cx="323709" cy="6858000"/>
          </a:xfrm>
          <a:prstGeom prst="rect">
            <a:avLst/>
          </a:prstGeom>
          <a:solidFill>
            <a:srgbClr val="094875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00">
              <a:solidFill>
                <a:srgbClr val="7AB800"/>
              </a:solidFill>
              <a:latin typeface="Arial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64267" y="6472729"/>
            <a:ext cx="9234311" cy="215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DOE/SC Status Review of the APS-U Project at ANL December 12-13, 2017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06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8" r:id="rId1"/>
    <p:sldLayoutId id="2147483889" r:id="rId2"/>
    <p:sldLayoutId id="2147484064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3200" b="1" i="0" kern="1200" cap="none" baseline="0">
          <a:solidFill>
            <a:schemeClr val="tx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457200" rtl="0" eaLnBrk="1" latinLnBrk="0" hangingPunct="1">
        <a:spcBef>
          <a:spcPts val="0"/>
        </a:spcBef>
        <a:spcAft>
          <a:spcPts val="600"/>
        </a:spcAft>
        <a:buClr>
          <a:schemeClr val="tx2">
            <a:lumMod val="75000"/>
          </a:schemeClr>
        </a:buClr>
        <a:buFont typeface="Wingdings" charset="2"/>
        <a:buChar char="§"/>
        <a:defRPr sz="2400" kern="1200" baseline="0">
          <a:solidFill>
            <a:srgbClr val="000000"/>
          </a:solidFill>
          <a:latin typeface="+mn-lt"/>
          <a:ea typeface="+mn-ea"/>
          <a:cs typeface="+mn-cs"/>
        </a:defRPr>
      </a:lvl1pPr>
      <a:lvl2pPr marL="573088" indent="-298450" algn="l" defTabSz="457200" rtl="0" eaLnBrk="1" latinLnBrk="0" hangingPunct="1">
        <a:spcBef>
          <a:spcPts val="0"/>
        </a:spcBef>
        <a:spcAft>
          <a:spcPts val="600"/>
        </a:spcAft>
        <a:buClr>
          <a:schemeClr val="tx2">
            <a:lumMod val="75000"/>
          </a:schemeClr>
        </a:buClr>
        <a:buFont typeface="Lucida Grande"/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519113" indent="217488" algn="l" defTabSz="457200" rtl="0" eaLnBrk="1" latinLnBrk="0" hangingPunct="1">
        <a:spcBef>
          <a:spcPts val="0"/>
        </a:spcBef>
        <a:spcAft>
          <a:spcPts val="600"/>
        </a:spcAft>
        <a:buClr>
          <a:schemeClr val="tx2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3pPr>
      <a:lvl4pPr marL="569913" indent="237744" algn="l" defTabSz="457200" rtl="0" eaLnBrk="1" latinLnBrk="0" hangingPunct="1">
        <a:spcBef>
          <a:spcPts val="0"/>
        </a:spcBef>
        <a:spcAft>
          <a:spcPts val="600"/>
        </a:spcAft>
        <a:buClr>
          <a:schemeClr val="tx2">
            <a:lumMod val="75000"/>
          </a:schemeClr>
        </a:buClr>
        <a:buFont typeface="Arial"/>
        <a:buChar char="•"/>
        <a:defRPr sz="1800" kern="1200" baseline="0">
          <a:solidFill>
            <a:srgbClr val="000000"/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Clr>
          <a:schemeClr val="tx2">
            <a:lumMod val="75000"/>
          </a:schemeClr>
        </a:buClr>
        <a:buFont typeface="Wingdings" charset="2"/>
        <a:buChar char="§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9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27546" y="1552915"/>
            <a:ext cx="7949411" cy="2733587"/>
          </a:xfrm>
          <a:solidFill>
            <a:schemeClr val="accent2">
              <a:lumMod val="75000"/>
            </a:schemeClr>
          </a:solidFill>
          <a:ln>
            <a:noFill/>
          </a:ln>
        </p:spPr>
        <p:txBody>
          <a:bodyPr/>
          <a:lstStyle/>
          <a:p>
            <a:r>
              <a:rPr lang="en-US" sz="3200" dirty="0" smtClean="0"/>
              <a:t>3D Numerical Ray Tracing for the APS-Upgrade Storage Ring Vacuum System Design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0342" y="4425360"/>
            <a:ext cx="846956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200" b="1" dirty="0" smtClean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Jason Carter</a:t>
            </a:r>
            <a:endParaRPr lang="en-US" sz="2200" b="1" dirty="0">
              <a:solidFill>
                <a:srgbClr val="000000"/>
              </a:solidFill>
              <a:latin typeface="Arial"/>
              <a:ea typeface="+mn-ea"/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Technical Lead, APS-U Storage Ring Vacuum System Design Group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Advanced Photon Source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Argonne National Laboratory, Lemont, IL</a:t>
            </a:r>
            <a:endParaRPr lang="en-US" dirty="0">
              <a:solidFill>
                <a:srgbClr val="000000"/>
              </a:solidFill>
              <a:latin typeface="Arial"/>
              <a:ea typeface="+mn-ea"/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 smtClean="0">
              <a:solidFill>
                <a:srgbClr val="000000"/>
              </a:solidFill>
              <a:latin typeface="Arial"/>
              <a:ea typeface="+mn-ea"/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Arial"/>
              <a:ea typeface="+mn-ea"/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MEDSI 2018 Paris, France</a:t>
            </a:r>
            <a:endParaRPr lang="en-US" dirty="0">
              <a:solidFill>
                <a:srgbClr val="000000"/>
              </a:solidFill>
              <a:latin typeface="Arial"/>
              <a:ea typeface="+mn-ea"/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June 28, 2018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509" y="1552915"/>
            <a:ext cx="2097491" cy="2735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957" y="1548695"/>
            <a:ext cx="2239394" cy="2737807"/>
          </a:xfrm>
          <a:prstGeom prst="rect">
            <a:avLst/>
          </a:prstGeom>
        </p:spPr>
      </p:pic>
      <p:pic>
        <p:nvPicPr>
          <p:cNvPr id="1026" name="Picture 2" descr="https://indico.cern.ch/event/680538/images/16527-2017_09_Bann_MEDSI_V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5644482"/>
            <a:ext cx="6248400" cy="111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99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93500" y="6471466"/>
            <a:ext cx="457200" cy="182880"/>
          </a:xfrm>
        </p:spPr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  <a:latin typeface="Arial"/>
              </a:rPr>
              <a:pPr/>
              <a:t>10</a:t>
            </a:fld>
            <a:endParaRPr lang="en-US" dirty="0">
              <a:solidFill>
                <a:srgbClr val="FFFFFF">
                  <a:lumMod val="50000"/>
                </a:srgbClr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82" y="101396"/>
            <a:ext cx="11163868" cy="828948"/>
          </a:xfrm>
        </p:spPr>
        <p:txBody>
          <a:bodyPr/>
          <a:lstStyle/>
          <a:p>
            <a:pPr algn="l"/>
            <a:r>
              <a:rPr lang="en-US" dirty="0"/>
              <a:t>Overview of numerical ray tracing algorithm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179" y="840718"/>
            <a:ext cx="5454029" cy="51443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1" name="Group 21"/>
          <p:cNvGrpSpPr>
            <a:grpSpLocks/>
          </p:cNvGrpSpPr>
          <p:nvPr/>
        </p:nvGrpSpPr>
        <p:grpSpPr bwMode="auto">
          <a:xfrm rot="20687913">
            <a:off x="9443774" y="1152972"/>
            <a:ext cx="990600" cy="577850"/>
            <a:chOff x="8546621" y="-319942"/>
            <a:chExt cx="990600" cy="577081"/>
          </a:xfrm>
        </p:grpSpPr>
        <p:cxnSp>
          <p:nvCxnSpPr>
            <p:cNvPr id="22" name="Straight Arrow Connector 22"/>
            <p:cNvCxnSpPr>
              <a:cxnSpLocks noChangeShapeType="1"/>
              <a:endCxn id="23" idx="3"/>
            </p:cNvCxnSpPr>
            <p:nvPr/>
          </p:nvCxnSpPr>
          <p:spPr bwMode="auto">
            <a:xfrm rot="591823" flipV="1">
              <a:off x="8739981" y="-240535"/>
              <a:ext cx="749870" cy="374533"/>
            </a:xfrm>
            <a:prstGeom prst="straightConnector1">
              <a:avLst/>
            </a:prstGeom>
            <a:noFill/>
            <a:ln w="38100" algn="ctr">
              <a:solidFill>
                <a:srgbClr val="00B05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TextBox 22"/>
            <p:cNvSpPr txBox="1"/>
            <p:nvPr/>
          </p:nvSpPr>
          <p:spPr>
            <a:xfrm rot="20599396">
              <a:off x="8546621" y="-319942"/>
              <a:ext cx="990600" cy="5770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sz="1050" b="1" dirty="0">
                  <a:solidFill>
                    <a:srgbClr val="00B050"/>
                  </a:solidFill>
                  <a:cs typeface="Arial" pitchFamily="34" charset="0"/>
                </a:rPr>
                <a:t>BEAM 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sz="1050" b="1" dirty="0">
                  <a:solidFill>
                    <a:srgbClr val="00B050"/>
                  </a:solidFill>
                  <a:cs typeface="Arial" pitchFamily="34" charset="0"/>
                </a:rPr>
                <a:t>DIRECTION</a:t>
              </a:r>
            </a:p>
          </p:txBody>
        </p:sp>
      </p:grpSp>
      <p:pic>
        <p:nvPicPr>
          <p:cNvPr id="24" name="Picture 23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5965" y="840718"/>
            <a:ext cx="4304270" cy="29200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981" y="4385753"/>
            <a:ext cx="4266254" cy="17976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TextBox 6"/>
          <p:cNvSpPr txBox="1">
            <a:spLocks noChangeArrowheads="1"/>
          </p:cNvSpPr>
          <p:nvPr/>
        </p:nvSpPr>
        <p:spPr bwMode="auto">
          <a:xfrm>
            <a:off x="1671673" y="6183871"/>
            <a:ext cx="37328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F497D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1F497D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1F497D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smtClean="0">
                <a:latin typeface="+mn-lt"/>
              </a:rPr>
              <a:t>Common synchrotron radiation heat load equations</a:t>
            </a:r>
            <a:endParaRPr lang="en-US" altLang="en-US" sz="1600" dirty="0">
              <a:latin typeface="+mn-lt"/>
            </a:endParaRPr>
          </a:p>
        </p:txBody>
      </p:sp>
      <p:sp>
        <p:nvSpPr>
          <p:cNvPr id="27" name="TextBox 6"/>
          <p:cNvSpPr txBox="1">
            <a:spLocks noChangeArrowheads="1"/>
          </p:cNvSpPr>
          <p:nvPr/>
        </p:nvSpPr>
        <p:spPr bwMode="auto">
          <a:xfrm>
            <a:off x="1690681" y="3777612"/>
            <a:ext cx="37328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F497D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1F497D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1F497D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smtClean="0">
                <a:latin typeface="+mn-lt"/>
              </a:rPr>
              <a:t>Diagram of ray traced to intercepting geometry</a:t>
            </a:r>
            <a:endParaRPr lang="en-US" altLang="en-US" sz="1600" dirty="0">
              <a:latin typeface="+mn-lt"/>
            </a:endParaRPr>
          </a:p>
        </p:txBody>
      </p:sp>
      <p:sp>
        <p:nvSpPr>
          <p:cNvPr id="42" name="TextBox 6"/>
          <p:cNvSpPr txBox="1">
            <a:spLocks noChangeArrowheads="1"/>
          </p:cNvSpPr>
          <p:nvPr/>
        </p:nvSpPr>
        <p:spPr bwMode="auto">
          <a:xfrm>
            <a:off x="6342278" y="6027003"/>
            <a:ext cx="541983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F497D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1F497D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1F497D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smtClean="0">
                <a:latin typeface="+mn-lt"/>
              </a:rPr>
              <a:t>2D ray tracing model in </a:t>
            </a:r>
            <a:r>
              <a:rPr lang="en-US" altLang="en-US" sz="1600" dirty="0" err="1" smtClean="0">
                <a:latin typeface="+mn-lt"/>
              </a:rPr>
              <a:t>MatLab</a:t>
            </a:r>
            <a:r>
              <a:rPr lang="en-US" altLang="en-US" sz="1600" dirty="0" smtClean="0">
                <a:latin typeface="+mn-lt"/>
              </a:rPr>
              <a:t/>
            </a:r>
            <a:br>
              <a:rPr lang="en-US" altLang="en-US" sz="1600" dirty="0" smtClean="0">
                <a:latin typeface="+mn-lt"/>
              </a:rPr>
            </a:br>
            <a:r>
              <a:rPr lang="en-US" altLang="en-US" sz="1600" dirty="0" smtClean="0">
                <a:latin typeface="+mn-lt"/>
              </a:rPr>
              <a:t>(E-beam bends in </a:t>
            </a:r>
            <a:r>
              <a:rPr lang="en-US" altLang="en-US" sz="1600" b="1" dirty="0" smtClean="0">
                <a:solidFill>
                  <a:srgbClr val="0070C0"/>
                </a:solidFill>
                <a:latin typeface="+mn-lt"/>
              </a:rPr>
              <a:t>blue</a:t>
            </a:r>
            <a:r>
              <a:rPr lang="en-US" altLang="en-US" sz="1600" dirty="0" smtClean="0">
                <a:latin typeface="+mn-lt"/>
              </a:rPr>
              <a:t>, photon ‘rays’ in </a:t>
            </a:r>
            <a:r>
              <a:rPr lang="en-US" altLang="en-US" sz="1600" b="1" dirty="0" smtClean="0">
                <a:solidFill>
                  <a:srgbClr val="00B050"/>
                </a:solidFill>
                <a:latin typeface="+mn-lt"/>
              </a:rPr>
              <a:t>green</a:t>
            </a:r>
            <a:r>
              <a:rPr lang="en-US" altLang="en-US" sz="1600" dirty="0" smtClean="0">
                <a:latin typeface="+mn-lt"/>
              </a:rPr>
              <a:t>,</a:t>
            </a:r>
            <a:br>
              <a:rPr lang="en-US" altLang="en-US" sz="1600" dirty="0" smtClean="0">
                <a:latin typeface="+mn-lt"/>
              </a:rPr>
            </a:br>
            <a:r>
              <a:rPr lang="en-US" altLang="en-US" sz="1600" dirty="0" smtClean="0">
                <a:latin typeface="+mn-lt"/>
              </a:rPr>
              <a:t>strike points in </a:t>
            </a:r>
            <a:r>
              <a:rPr lang="en-US" altLang="en-US" sz="1600" b="1" dirty="0" smtClean="0">
                <a:solidFill>
                  <a:srgbClr val="FF0000"/>
                </a:solidFill>
                <a:latin typeface="+mn-lt"/>
              </a:rPr>
              <a:t>red</a:t>
            </a:r>
            <a:r>
              <a:rPr lang="en-US" altLang="en-US" sz="1600" dirty="0" smtClean="0">
                <a:latin typeface="+mn-lt"/>
              </a:rPr>
              <a:t>) </a:t>
            </a:r>
            <a:endParaRPr lang="en-US" alt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88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93500" y="6471466"/>
            <a:ext cx="457200" cy="182880"/>
          </a:xfrm>
        </p:spPr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  <a:latin typeface="Arial"/>
              </a:rPr>
              <a:pPr/>
              <a:t>11</a:t>
            </a:fld>
            <a:endParaRPr lang="en-US" dirty="0">
              <a:solidFill>
                <a:srgbClr val="FFFFFF">
                  <a:lumMod val="50000"/>
                </a:srgbClr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82" y="101396"/>
            <a:ext cx="11163868" cy="828948"/>
          </a:xfrm>
        </p:spPr>
        <p:txBody>
          <a:bodyPr/>
          <a:lstStyle/>
          <a:p>
            <a:pPr algn="l"/>
            <a:r>
              <a:rPr lang="en-US" dirty="0" smtClean="0"/>
              <a:t>Beam orbits and lattice functions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126" y="2398057"/>
            <a:ext cx="6124574" cy="36925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136" y="3988896"/>
            <a:ext cx="4451496" cy="21017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1333035" y="6132912"/>
            <a:ext cx="41416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F497D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1F497D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1F497D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Example local phase space ellipses</a:t>
            </a:r>
            <a:endParaRPr lang="en-US" altLang="en-US" sz="16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0512" y="484137"/>
            <a:ext cx="2962988" cy="3662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0511" y="911767"/>
            <a:ext cx="2962988" cy="5049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0511" y="1808291"/>
            <a:ext cx="1543831" cy="4178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0511" y="1435198"/>
            <a:ext cx="1543831" cy="405634"/>
          </a:xfrm>
          <a:prstGeom prst="rect">
            <a:avLst/>
          </a:prstGeom>
        </p:spPr>
      </p:pic>
      <p:sp>
        <p:nvSpPr>
          <p:cNvPr id="28" name="TextBox 6"/>
          <p:cNvSpPr txBox="1">
            <a:spLocks noChangeArrowheads="1"/>
          </p:cNvSpPr>
          <p:nvPr/>
        </p:nvSpPr>
        <p:spPr bwMode="auto">
          <a:xfrm>
            <a:off x="7520955" y="1435198"/>
            <a:ext cx="10095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F497D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1F497D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1F497D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Spatial extents:</a:t>
            </a:r>
            <a:endParaRPr lang="en-US" altLang="en-US" sz="16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9" name="TextBox 6"/>
          <p:cNvSpPr txBox="1">
            <a:spLocks noChangeArrowheads="1"/>
          </p:cNvSpPr>
          <p:nvPr/>
        </p:nvSpPr>
        <p:spPr bwMode="auto">
          <a:xfrm>
            <a:off x="7332366" y="543603"/>
            <a:ext cx="119814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F497D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1F497D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1F497D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Ellipse Equations:</a:t>
            </a:r>
            <a:endParaRPr lang="en-US" altLang="en-US" sz="16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0" name="TextBox 6"/>
          <p:cNvSpPr txBox="1">
            <a:spLocks noChangeArrowheads="1"/>
          </p:cNvSpPr>
          <p:nvPr/>
        </p:nvSpPr>
        <p:spPr bwMode="auto">
          <a:xfrm>
            <a:off x="6817564" y="6132912"/>
            <a:ext cx="41416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F497D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1F497D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1F497D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APS-U lattice functions in the x and y plane</a:t>
            </a:r>
            <a:endParaRPr lang="en-US" altLang="en-US" sz="16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1" name="Content Placeholder 3"/>
          <p:cNvSpPr>
            <a:spLocks noGrp="1"/>
          </p:cNvSpPr>
          <p:nvPr>
            <p:ph idx="1"/>
          </p:nvPr>
        </p:nvSpPr>
        <p:spPr>
          <a:xfrm>
            <a:off x="463260" y="930343"/>
            <a:ext cx="5166372" cy="2927282"/>
          </a:xfrm>
        </p:spPr>
        <p:txBody>
          <a:bodyPr/>
          <a:lstStyle/>
          <a:p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Spatial and angular beam deviation possibilities from local phase space ellipses in </a:t>
            </a:r>
            <a:r>
              <a:rPr lang="en-US" sz="1800" dirty="0" err="1" smtClean="0">
                <a:solidFill>
                  <a:schemeClr val="tx1">
                    <a:lumMod val="50000"/>
                  </a:schemeClr>
                </a:solidFill>
              </a:rPr>
              <a:t>x,y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 planes</a:t>
            </a:r>
          </a:p>
          <a:p>
            <a:pPr lvl="1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Phase space ellipse extents calculated with Courant-Snyder lattice parameters</a:t>
            </a:r>
          </a:p>
          <a:p>
            <a:pPr lvl="1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APS-U physics provides 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parameters along 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finely 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spaced 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points 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across the sector</a:t>
            </a:r>
            <a:endParaRPr lang="en-US" sz="1600" dirty="0" smtClean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Maximum beam extents limited by a limiting aperture or beam position limit detection system</a:t>
            </a:r>
          </a:p>
          <a:p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Local ellipses discretized, large amounts of new ray paths with deviations tested in </a:t>
            </a:r>
            <a:r>
              <a:rPr lang="en-US" sz="1800" dirty="0" err="1" smtClean="0">
                <a:solidFill>
                  <a:schemeClr val="tx1">
                    <a:lumMod val="50000"/>
                  </a:schemeClr>
                </a:solidFill>
              </a:rPr>
              <a:t>MatLab</a:t>
            </a:r>
            <a:endParaRPr lang="en-US" sz="18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73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93500" y="6471466"/>
            <a:ext cx="457200" cy="182880"/>
          </a:xfrm>
        </p:spPr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  <a:latin typeface="Arial"/>
              </a:rPr>
              <a:pPr/>
              <a:t>12</a:t>
            </a:fld>
            <a:endParaRPr lang="en-US" dirty="0">
              <a:solidFill>
                <a:srgbClr val="FFFFFF">
                  <a:lumMod val="50000"/>
                </a:srgbClr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82" y="101396"/>
            <a:ext cx="11163868" cy="828948"/>
          </a:xfrm>
        </p:spPr>
        <p:txBody>
          <a:bodyPr/>
          <a:lstStyle/>
          <a:p>
            <a:pPr algn="l"/>
            <a:r>
              <a:rPr lang="en-US" dirty="0" smtClean="0"/>
              <a:t>3D numerical ray tracing geometry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58692" y="930344"/>
            <a:ext cx="6278145" cy="54387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0974" y="4270942"/>
            <a:ext cx="4168570" cy="2450801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0536837" y="1357431"/>
            <a:ext cx="483161" cy="20463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456340" y="1948648"/>
            <a:ext cx="871508" cy="373639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802604" y="5541551"/>
            <a:ext cx="795364" cy="60849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496882" y="4400542"/>
            <a:ext cx="873140" cy="186702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765346" y="5030034"/>
            <a:ext cx="893326" cy="622805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923154" y="1302317"/>
            <a:ext cx="1138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Conical inline absorber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10359991" y="2266916"/>
            <a:ext cx="1832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Crotch absorber</a:t>
            </a:r>
          </a:p>
          <a:p>
            <a:r>
              <a:rPr lang="en-US" sz="1600" dirty="0" smtClean="0"/>
              <a:t>(v-style)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8437862" y="4270942"/>
            <a:ext cx="3283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Inline absorber</a:t>
            </a:r>
          </a:p>
          <a:p>
            <a:r>
              <a:rPr lang="en-US" sz="1600" dirty="0" smtClean="0"/>
              <a:t>(symmetric vertical planes)</a:t>
            </a:r>
            <a:endParaRPr 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6030747" y="6119612"/>
            <a:ext cx="2349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End absorber</a:t>
            </a:r>
            <a:br>
              <a:rPr lang="en-US" sz="1600" dirty="0" smtClean="0"/>
            </a:br>
            <a:r>
              <a:rPr lang="en-US" sz="1600" dirty="0" smtClean="0"/>
              <a:t>(vertical plane)</a:t>
            </a:r>
            <a:endParaRPr 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7688072" y="5437741"/>
            <a:ext cx="2392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Standard round tube</a:t>
            </a:r>
          </a:p>
          <a:p>
            <a:r>
              <a:rPr lang="en-US" sz="1600" dirty="0" smtClean="0"/>
              <a:t>(cylinder)</a:t>
            </a:r>
            <a:endParaRPr lang="en-US" sz="1600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8827285" y="3109849"/>
            <a:ext cx="890963" cy="237744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770203" y="3104143"/>
            <a:ext cx="2100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Extrusion</a:t>
            </a:r>
            <a:br>
              <a:rPr lang="en-US" sz="1600" dirty="0" smtClean="0"/>
            </a:br>
            <a:r>
              <a:rPr lang="en-US" sz="1600" dirty="0" smtClean="0"/>
              <a:t>(round aperture + pumping slot)</a:t>
            </a:r>
            <a:endParaRPr lang="en-US" sz="1600" dirty="0"/>
          </a:p>
        </p:txBody>
      </p:sp>
      <p:sp>
        <p:nvSpPr>
          <p:cNvPr id="46" name="Content Placeholder 3"/>
          <p:cNvSpPr>
            <a:spLocks noGrp="1"/>
          </p:cNvSpPr>
          <p:nvPr>
            <p:ph idx="1"/>
          </p:nvPr>
        </p:nvSpPr>
        <p:spPr>
          <a:xfrm>
            <a:off x="463260" y="930343"/>
            <a:ext cx="4442115" cy="2987975"/>
          </a:xfrm>
        </p:spPr>
        <p:txBody>
          <a:bodyPr/>
          <a:lstStyle/>
          <a:p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Geometry programmed by cross section</a:t>
            </a:r>
          </a:p>
          <a:p>
            <a:pPr lvl="1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Round tubes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S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implified extruded chambers with antechambers</a:t>
            </a:r>
          </a:p>
          <a:p>
            <a:pPr lvl="1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Photon absorbers</a:t>
            </a:r>
            <a:b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(planar, conical, and v-shaped)</a:t>
            </a:r>
          </a:p>
          <a:p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Photon extraction geometry not yet developed (future work!)</a:t>
            </a:r>
          </a:p>
          <a:p>
            <a:pPr lvl="1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Current program follows geometry along the main beam path</a:t>
            </a:r>
          </a:p>
        </p:txBody>
      </p:sp>
    </p:spTree>
    <p:extLst>
      <p:ext uri="{BB962C8B-B14F-4D97-AF65-F5344CB8AC3E}">
        <p14:creationId xmlns:p14="http://schemas.microsoft.com/office/powerpoint/2010/main" val="116405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82" y="101396"/>
            <a:ext cx="11163868" cy="828948"/>
          </a:xfrm>
        </p:spPr>
        <p:txBody>
          <a:bodyPr/>
          <a:lstStyle/>
          <a:p>
            <a:pPr algn="l"/>
            <a:r>
              <a:rPr lang="en-US" dirty="0" smtClean="0"/>
              <a:t>3D numerical ray tracing geometry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/>
          <a:srcRect l="22680" r="34614" b="18171"/>
          <a:stretch/>
        </p:blipFill>
        <p:spPr>
          <a:xfrm>
            <a:off x="4205449" y="811657"/>
            <a:ext cx="3741719" cy="578276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246" y="2020131"/>
            <a:ext cx="4901434" cy="44078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9" name="TextBox 48"/>
          <p:cNvSpPr txBox="1"/>
          <p:nvPr/>
        </p:nvSpPr>
        <p:spPr>
          <a:xfrm>
            <a:off x="6485554" y="5785411"/>
            <a:ext cx="1391210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A:M1 Magnet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8487315" y="3040133"/>
            <a:ext cx="1391210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A:M2 Magnet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7553084" y="4197742"/>
            <a:ext cx="1550294" cy="52322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 Quad Doublet</a:t>
            </a:r>
            <a:br>
              <a:rPr lang="en-US" sz="1400" dirty="0" smtClean="0"/>
            </a:br>
            <a:r>
              <a:rPr lang="en-US" sz="1400" dirty="0" smtClean="0"/>
              <a:t>Section</a:t>
            </a:r>
            <a:endParaRPr lang="en-US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3287243" y="5838430"/>
            <a:ext cx="1337728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A:M1 Magnet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3262448" y="4686773"/>
            <a:ext cx="1275094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A:M2 Magnet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4035541" y="3086902"/>
            <a:ext cx="1283136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B:M2 Magnet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4761229" y="2148682"/>
            <a:ext cx="1293529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B:M1 Magnet</a:t>
            </a:r>
            <a:endParaRPr lang="en-US" sz="1400" dirty="0"/>
          </a:p>
        </p:txBody>
      </p:sp>
      <p:grpSp>
        <p:nvGrpSpPr>
          <p:cNvPr id="56" name="Group 21"/>
          <p:cNvGrpSpPr>
            <a:grpSpLocks/>
          </p:cNvGrpSpPr>
          <p:nvPr/>
        </p:nvGrpSpPr>
        <p:grpSpPr bwMode="auto">
          <a:xfrm rot="19991849">
            <a:off x="6042414" y="1285659"/>
            <a:ext cx="990600" cy="577850"/>
            <a:chOff x="8546621" y="-319942"/>
            <a:chExt cx="990600" cy="577081"/>
          </a:xfrm>
        </p:grpSpPr>
        <p:cxnSp>
          <p:nvCxnSpPr>
            <p:cNvPr id="57" name="Straight Arrow Connector 22"/>
            <p:cNvCxnSpPr>
              <a:cxnSpLocks noChangeShapeType="1"/>
              <a:endCxn id="58" idx="3"/>
            </p:cNvCxnSpPr>
            <p:nvPr/>
          </p:nvCxnSpPr>
          <p:spPr bwMode="auto">
            <a:xfrm rot="591823" flipV="1">
              <a:off x="8739981" y="-240535"/>
              <a:ext cx="749870" cy="374533"/>
            </a:xfrm>
            <a:prstGeom prst="straightConnector1">
              <a:avLst/>
            </a:prstGeom>
            <a:noFill/>
            <a:ln w="38100" algn="ctr">
              <a:solidFill>
                <a:srgbClr val="00B05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8" name="TextBox 57"/>
            <p:cNvSpPr txBox="1"/>
            <p:nvPr/>
          </p:nvSpPr>
          <p:spPr>
            <a:xfrm rot="20599396">
              <a:off x="8546621" y="-319942"/>
              <a:ext cx="990600" cy="5770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sz="1050" b="1" dirty="0">
                  <a:solidFill>
                    <a:srgbClr val="00B050"/>
                  </a:solidFill>
                  <a:cs typeface="Arial" pitchFamily="34" charset="0"/>
                </a:rPr>
                <a:t>BEAM 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sz="1050" b="1" dirty="0">
                  <a:solidFill>
                    <a:srgbClr val="00B050"/>
                  </a:solidFill>
                  <a:cs typeface="Arial" pitchFamily="34" charset="0"/>
                </a:rPr>
                <a:t>DIRECTION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4677109" y="4807203"/>
            <a:ext cx="730884" cy="1243740"/>
          </a:xfrm>
          <a:prstGeom prst="rect">
            <a:avLst/>
          </a:prstGeom>
          <a:noFill/>
          <a:ln w="28575"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ontent Placeholder 3"/>
          <p:cNvSpPr>
            <a:spLocks noGrp="1"/>
          </p:cNvSpPr>
          <p:nvPr>
            <p:ph idx="1"/>
          </p:nvPr>
        </p:nvSpPr>
        <p:spPr>
          <a:xfrm>
            <a:off x="463260" y="930343"/>
            <a:ext cx="3652561" cy="2987975"/>
          </a:xfrm>
        </p:spPr>
        <p:txBody>
          <a:bodyPr/>
          <a:lstStyle/>
          <a:p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Full scale 27.6 m length sector APS-U model built from sequential elements</a:t>
            </a:r>
            <a:endParaRPr lang="en-US" sz="16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Rays generated at points along colored paths representing the magnet lattice</a:t>
            </a:r>
          </a:p>
          <a:p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Dipole paths in dark blue</a:t>
            </a:r>
          </a:p>
          <a:p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Quadrupoles in light blue</a:t>
            </a:r>
          </a:p>
          <a:p>
            <a:r>
              <a:rPr lang="en-US" sz="1800" dirty="0" err="1" smtClean="0">
                <a:solidFill>
                  <a:schemeClr val="tx1">
                    <a:lumMod val="50000"/>
                  </a:schemeClr>
                </a:solidFill>
              </a:rPr>
              <a:t>Sextupoles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 in yellow</a:t>
            </a:r>
          </a:p>
        </p:txBody>
      </p:sp>
      <p:sp>
        <p:nvSpPr>
          <p:cNvPr id="60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93500" y="6471466"/>
            <a:ext cx="457200" cy="182880"/>
          </a:xfrm>
        </p:spPr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  <a:latin typeface="Arial"/>
              </a:rPr>
              <a:pPr/>
              <a:t>13</a:t>
            </a:fld>
            <a:endParaRPr lang="en-US" dirty="0">
              <a:solidFill>
                <a:srgbClr val="FFFFFF">
                  <a:lumMod val="50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694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93500" y="6471466"/>
            <a:ext cx="457200" cy="182880"/>
          </a:xfrm>
        </p:spPr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  <a:latin typeface="Arial"/>
              </a:rPr>
              <a:pPr/>
              <a:t>14</a:t>
            </a:fld>
            <a:endParaRPr lang="en-US" dirty="0">
              <a:solidFill>
                <a:srgbClr val="FFFFFF">
                  <a:lumMod val="50000"/>
                </a:srgbClr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82" y="101396"/>
            <a:ext cx="11163868" cy="828948"/>
          </a:xfrm>
        </p:spPr>
        <p:txBody>
          <a:bodyPr/>
          <a:lstStyle/>
          <a:p>
            <a:pPr algn="l"/>
            <a:r>
              <a:rPr lang="en-US" dirty="0" smtClean="0"/>
              <a:t>Beam </a:t>
            </a:r>
            <a:r>
              <a:rPr lang="en-US" dirty="0" err="1" smtClean="0"/>
              <a:t>missteering</a:t>
            </a:r>
            <a:r>
              <a:rPr lang="en-US" dirty="0" smtClean="0"/>
              <a:t>: X and Y planes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6134" b="2727"/>
          <a:stretch/>
        </p:blipFill>
        <p:spPr>
          <a:xfrm>
            <a:off x="1706990" y="930344"/>
            <a:ext cx="3254228" cy="53743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3511359" y="4817128"/>
            <a:ext cx="1526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 </a:t>
            </a:r>
            <a:r>
              <a:rPr lang="en-US" sz="1600" dirty="0" err="1" smtClean="0"/>
              <a:t>missteered</a:t>
            </a:r>
            <a:r>
              <a:rPr lang="en-US" sz="1600" dirty="0" smtClean="0"/>
              <a:t> ray in x-plane</a:t>
            </a:r>
            <a:endParaRPr lang="en-US" sz="1600" dirty="0"/>
          </a:p>
        </p:txBody>
      </p:sp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598082" y="3713545"/>
            <a:ext cx="2254319" cy="202268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6" name="5-Point Star 15"/>
          <p:cNvSpPr/>
          <p:nvPr/>
        </p:nvSpPr>
        <p:spPr>
          <a:xfrm>
            <a:off x="806785" y="3937574"/>
            <a:ext cx="241247" cy="184483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5-Point Star 17"/>
          <p:cNvSpPr/>
          <p:nvPr/>
        </p:nvSpPr>
        <p:spPr>
          <a:xfrm>
            <a:off x="3374343" y="4724887"/>
            <a:ext cx="241247" cy="184483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6014" r="4385" b="2899"/>
          <a:stretch/>
        </p:blipFill>
        <p:spPr>
          <a:xfrm>
            <a:off x="5122800" y="930344"/>
            <a:ext cx="2838450" cy="53647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5105002" y="1704494"/>
            <a:ext cx="1886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Full </a:t>
            </a:r>
            <a:r>
              <a:rPr lang="en-US" sz="1600" dirty="0" err="1" smtClean="0"/>
              <a:t>missteering</a:t>
            </a:r>
            <a:r>
              <a:rPr lang="en-US" sz="1600" dirty="0"/>
              <a:t> </a:t>
            </a:r>
            <a:r>
              <a:rPr lang="en-US" sz="1600" dirty="0" smtClean="0"/>
              <a:t>from a local orbit in x-plane</a:t>
            </a:r>
            <a:endParaRPr lang="en-US" sz="1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/>
          <a:srcRect l="3629"/>
          <a:stretch/>
        </p:blipFill>
        <p:spPr>
          <a:xfrm>
            <a:off x="8122832" y="2921022"/>
            <a:ext cx="3811313" cy="33741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7979326" y="2073717"/>
            <a:ext cx="3925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Full </a:t>
            </a:r>
            <a:r>
              <a:rPr lang="en-US" sz="1600" dirty="0" err="1" smtClean="0"/>
              <a:t>missteering</a:t>
            </a:r>
            <a:r>
              <a:rPr lang="en-US" sz="1600" dirty="0"/>
              <a:t> </a:t>
            </a:r>
            <a:r>
              <a:rPr lang="en-US" sz="1600" dirty="0" smtClean="0"/>
              <a:t>from a local orbit in </a:t>
            </a:r>
            <a:r>
              <a:rPr lang="en-US" sz="1600" b="1" i="1" u="sng" dirty="0" smtClean="0"/>
              <a:t>both</a:t>
            </a:r>
            <a:r>
              <a:rPr lang="en-US" sz="1600" dirty="0"/>
              <a:t> </a:t>
            </a:r>
            <a:r>
              <a:rPr lang="en-US" sz="1600" dirty="0" smtClean="0"/>
              <a:t>x and y-planes</a:t>
            </a:r>
            <a:br>
              <a:rPr lang="en-US" sz="1600" dirty="0" smtClean="0"/>
            </a:br>
            <a:r>
              <a:rPr lang="en-US" sz="1600" dirty="0" smtClean="0"/>
              <a:t>(green ray paths removed from image)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4291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93500" y="6471466"/>
            <a:ext cx="457200" cy="182880"/>
          </a:xfrm>
        </p:spPr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  <a:latin typeface="Arial"/>
              </a:rPr>
              <a:pPr/>
              <a:t>15</a:t>
            </a:fld>
            <a:endParaRPr lang="en-US" dirty="0">
              <a:solidFill>
                <a:srgbClr val="FFFFFF">
                  <a:lumMod val="50000"/>
                </a:srgbClr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82" y="101396"/>
            <a:ext cx="11163868" cy="828948"/>
          </a:xfrm>
        </p:spPr>
        <p:txBody>
          <a:bodyPr/>
          <a:lstStyle/>
          <a:p>
            <a:pPr algn="l"/>
            <a:r>
              <a:rPr lang="en-US" dirty="0" smtClean="0"/>
              <a:t>3D ray tracing results along length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191" y="1012539"/>
            <a:ext cx="7890344" cy="4915608"/>
          </a:xfrm>
          <a:prstGeom prst="rect">
            <a:avLst/>
          </a:prstGeom>
        </p:spPr>
      </p:pic>
      <p:pic>
        <p:nvPicPr>
          <p:cNvPr id="6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" t="40726" r="1344" b="43816"/>
          <a:stretch>
            <a:fillRect/>
          </a:stretch>
        </p:blipFill>
        <p:spPr bwMode="auto">
          <a:xfrm rot="170650">
            <a:off x="5438550" y="5873404"/>
            <a:ext cx="5389715" cy="464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3"/>
          <p:cNvSpPr>
            <a:spLocks noGrp="1"/>
          </p:cNvSpPr>
          <p:nvPr>
            <p:ph idx="1"/>
          </p:nvPr>
        </p:nvSpPr>
        <p:spPr>
          <a:xfrm>
            <a:off x="463260" y="930343"/>
            <a:ext cx="3652561" cy="5180684"/>
          </a:xfrm>
        </p:spPr>
        <p:txBody>
          <a:bodyPr/>
          <a:lstStyle/>
          <a:p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Linear power across sector compared for ideal steering (</a:t>
            </a: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</a:rPr>
              <a:t>green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) and worst cases of </a:t>
            </a:r>
            <a:r>
              <a:rPr lang="en-US" sz="1800" dirty="0" err="1" smtClean="0">
                <a:solidFill>
                  <a:schemeClr val="tx1">
                    <a:lumMod val="50000"/>
                  </a:schemeClr>
                </a:solidFill>
              </a:rPr>
              <a:t>missteering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 with a BPLD limit (</a:t>
            </a:r>
            <a:r>
              <a:rPr lang="en-US" sz="1800" dirty="0" smtClean="0">
                <a:solidFill>
                  <a:srgbClr val="C00000"/>
                </a:solidFill>
              </a:rPr>
              <a:t>red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General nature of ray trace: spikes at compact absorber faces, high body loads on round chambers in FODO section,</a:t>
            </a:r>
            <a:b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light body loads elsewhere</a:t>
            </a:r>
          </a:p>
          <a:p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Ideal steering case has been verified to 2D ray trace and </a:t>
            </a:r>
            <a:r>
              <a:rPr lang="en-US" sz="1800" dirty="0" err="1" smtClean="0">
                <a:solidFill>
                  <a:schemeClr val="tx1">
                    <a:lumMod val="50000"/>
                  </a:schemeClr>
                </a:solidFill>
              </a:rPr>
              <a:t>SynRad’s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 results</a:t>
            </a:r>
          </a:p>
        </p:txBody>
      </p:sp>
    </p:spTree>
    <p:extLst>
      <p:ext uri="{BB962C8B-B14F-4D97-AF65-F5344CB8AC3E}">
        <p14:creationId xmlns:p14="http://schemas.microsoft.com/office/powerpoint/2010/main" val="31930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93500" y="6471466"/>
            <a:ext cx="457200" cy="182880"/>
          </a:xfrm>
        </p:spPr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  <a:latin typeface="Arial"/>
              </a:rPr>
              <a:pPr/>
              <a:t>16</a:t>
            </a:fld>
            <a:endParaRPr lang="en-US" dirty="0">
              <a:solidFill>
                <a:srgbClr val="FFFFFF">
                  <a:lumMod val="50000"/>
                </a:srgbClr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82" y="101396"/>
            <a:ext cx="11163868" cy="828948"/>
          </a:xfrm>
        </p:spPr>
        <p:txBody>
          <a:bodyPr/>
          <a:lstStyle/>
          <a:p>
            <a:pPr algn="l"/>
            <a:r>
              <a:rPr lang="en-US" dirty="0" smtClean="0"/>
              <a:t>3D ray tracing results along length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39" y="3311140"/>
            <a:ext cx="4594877" cy="2862564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idx="1"/>
          </p:nvPr>
        </p:nvSpPr>
        <p:spPr>
          <a:xfrm>
            <a:off x="463260" y="930343"/>
            <a:ext cx="5092588" cy="2380797"/>
          </a:xfrm>
        </p:spPr>
        <p:txBody>
          <a:bodyPr/>
          <a:lstStyle/>
          <a:p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Integrated results across individual chambers used for conservative boundary conditions for thermal/structural analysis</a:t>
            </a:r>
          </a:p>
          <a:p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Typically ~10% higher loads than ideal case if a BPLD limit considered</a:t>
            </a:r>
            <a:endParaRPr lang="en-US" sz="16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59" y="1953602"/>
            <a:ext cx="6001313" cy="42201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3" t="11872" r="14707" b="9729"/>
          <a:stretch/>
        </p:blipFill>
        <p:spPr>
          <a:xfrm>
            <a:off x="8760437" y="43521"/>
            <a:ext cx="3136336" cy="18709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02410" y="979014"/>
            <a:ext cx="1159540" cy="935494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6541638" y="6190846"/>
            <a:ext cx="470895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F497D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1F497D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1F497D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Typical ANSYS thermal analysis of water-cooled APS-U chamber with inline absorber</a:t>
            </a:r>
            <a:endParaRPr lang="en-US" altLang="en-US" sz="16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243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93500" y="6471466"/>
            <a:ext cx="457200" cy="182880"/>
          </a:xfrm>
        </p:spPr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  <a:latin typeface="Arial"/>
              </a:rPr>
              <a:pPr/>
              <a:t>17</a:t>
            </a:fld>
            <a:endParaRPr lang="en-US" dirty="0">
              <a:solidFill>
                <a:srgbClr val="FFFFFF">
                  <a:lumMod val="50000"/>
                </a:srgbClr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82" y="101396"/>
            <a:ext cx="11163868" cy="828948"/>
          </a:xfrm>
        </p:spPr>
        <p:txBody>
          <a:bodyPr/>
          <a:lstStyle/>
          <a:p>
            <a:pPr algn="l"/>
            <a:r>
              <a:rPr lang="en-US" dirty="0" smtClean="0"/>
              <a:t>Informing BPLD limits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" t="722" b="6322"/>
          <a:stretch/>
        </p:blipFill>
        <p:spPr>
          <a:xfrm>
            <a:off x="1075160" y="3586040"/>
            <a:ext cx="5542750" cy="2356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082" y="5399416"/>
            <a:ext cx="3113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Permanent Magnet Insertion Device Vacuum Chamber:</a:t>
            </a:r>
            <a:endParaRPr lang="en-US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/>
              <a:t>Length: 5.322m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463260" y="930344"/>
            <a:ext cx="6014096" cy="2655696"/>
          </a:xfrm>
        </p:spPr>
        <p:txBody>
          <a:bodyPr/>
          <a:lstStyle/>
          <a:p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Straight section chambers with long, narrow, uncooled apertures</a:t>
            </a:r>
          </a:p>
          <a:p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How to understand scraping possibilities and can a reasonable BPLD limit help minimize them?</a:t>
            </a:r>
          </a:p>
          <a:p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Simplified model with ideal machining and alignment</a:t>
            </a:r>
          </a:p>
          <a:p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Anticipate a full 200 mA BPLD limit of +/- 0.5 mm measured at a BPM </a:t>
            </a:r>
            <a:b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(less constrained for beam current &lt; 1 mA)</a:t>
            </a:r>
            <a:endParaRPr lang="en-US" sz="16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644" y="101396"/>
            <a:ext cx="1670147" cy="59707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9390158" y="458555"/>
            <a:ext cx="1950922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+/- 1.1 </a:t>
            </a:r>
            <a:r>
              <a:rPr lang="en-US" sz="1600" dirty="0" smtClean="0"/>
              <a:t>mm Y BPLD limit at A:P3 BPM</a:t>
            </a:r>
            <a:br>
              <a:rPr lang="en-US" sz="1600" dirty="0" smtClean="0"/>
            </a:br>
            <a:r>
              <a:rPr lang="en-US" sz="1600" dirty="0" smtClean="0"/>
              <a:t>*all rays pass through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067" y="101396"/>
            <a:ext cx="2097087" cy="59707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593363" y="162099"/>
            <a:ext cx="2044266" cy="132343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+/- 1.2 </a:t>
            </a:r>
            <a:r>
              <a:rPr lang="en-US" sz="1600" dirty="0" smtClean="0"/>
              <a:t>mm Y BPLD limit at A:P3 BPM</a:t>
            </a:r>
            <a:br>
              <a:rPr lang="en-US" sz="1600" dirty="0" smtClean="0"/>
            </a:br>
            <a:r>
              <a:rPr lang="en-US" sz="1600" dirty="0" smtClean="0"/>
              <a:t>*reaches threshold for scraping from </a:t>
            </a:r>
            <a:r>
              <a:rPr lang="en-US" sz="1600" dirty="0" err="1" smtClean="0"/>
              <a:t>missteered</a:t>
            </a:r>
            <a:r>
              <a:rPr lang="en-US" sz="1600" dirty="0" smtClean="0"/>
              <a:t> rays</a:t>
            </a:r>
            <a:endParaRPr lang="en-US" sz="1600" dirty="0"/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 rot="18047490">
            <a:off x="8025256" y="3465437"/>
            <a:ext cx="908396" cy="553998"/>
            <a:chOff x="10280990" y="648679"/>
            <a:chExt cx="908396" cy="553261"/>
          </a:xfrm>
        </p:grpSpPr>
        <p:cxnSp>
          <p:nvCxnSpPr>
            <p:cNvPr id="13" name="Straight Arrow Connector 12"/>
            <p:cNvCxnSpPr>
              <a:cxnSpLocks noChangeShapeType="1"/>
              <a:endCxn id="14" idx="3"/>
            </p:cNvCxnSpPr>
            <p:nvPr/>
          </p:nvCxnSpPr>
          <p:spPr bwMode="auto">
            <a:xfrm rot="912087" flipV="1">
              <a:off x="10487182" y="704108"/>
              <a:ext cx="641958" cy="398945"/>
            </a:xfrm>
            <a:prstGeom prst="straightConnector1">
              <a:avLst/>
            </a:prstGeom>
            <a:noFill/>
            <a:ln w="38100" algn="ctr">
              <a:solidFill>
                <a:srgbClr val="00B05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TextBox 13"/>
            <p:cNvSpPr txBox="1"/>
            <p:nvPr/>
          </p:nvSpPr>
          <p:spPr>
            <a:xfrm rot="20599396">
              <a:off x="10280990" y="648679"/>
              <a:ext cx="908396" cy="5532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sz="1000" b="1" dirty="0">
                  <a:solidFill>
                    <a:srgbClr val="00B050"/>
                  </a:solidFill>
                  <a:cs typeface="Arial" pitchFamily="34" charset="0"/>
                </a:rPr>
                <a:t>BEAM 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sz="1000" b="1" dirty="0">
                  <a:solidFill>
                    <a:srgbClr val="00B050"/>
                  </a:solidFill>
                  <a:cs typeface="Arial" pitchFamily="34" charset="0"/>
                </a:rPr>
                <a:t>DIRECTION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890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2680" t="3798" r="36635" b="18171"/>
          <a:stretch/>
        </p:blipFill>
        <p:spPr>
          <a:xfrm>
            <a:off x="4977621" y="1076446"/>
            <a:ext cx="3448752" cy="53350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4" t="3632" r="8678" b="2899"/>
          <a:stretch/>
        </p:blipFill>
        <p:spPr>
          <a:xfrm>
            <a:off x="6913327" y="2661314"/>
            <a:ext cx="1962548" cy="3750227"/>
          </a:xfrm>
          <a:prstGeom prst="rect">
            <a:avLst/>
          </a:prstGeom>
          <a:ln>
            <a:noFill/>
          </a:ln>
        </p:spPr>
      </p:pic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93500" y="6471466"/>
            <a:ext cx="457200" cy="182880"/>
          </a:xfrm>
        </p:spPr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  <a:latin typeface="Arial"/>
              </a:rPr>
              <a:pPr/>
              <a:t>18</a:t>
            </a:fld>
            <a:endParaRPr lang="en-US" dirty="0">
              <a:solidFill>
                <a:srgbClr val="FFFFFF">
                  <a:lumMod val="50000"/>
                </a:srgbClr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82" y="101396"/>
            <a:ext cx="11163868" cy="828948"/>
          </a:xfrm>
        </p:spPr>
        <p:txBody>
          <a:bodyPr/>
          <a:lstStyle/>
          <a:p>
            <a:pPr algn="l"/>
            <a:r>
              <a:rPr lang="en-US" dirty="0" smtClean="0"/>
              <a:t>Conclusions and future work</a:t>
            </a:r>
            <a:endParaRPr lang="en-US" dirty="0"/>
          </a:p>
        </p:txBody>
      </p:sp>
      <p:grpSp>
        <p:nvGrpSpPr>
          <p:cNvPr id="5" name="Group 21"/>
          <p:cNvGrpSpPr>
            <a:grpSpLocks/>
          </p:cNvGrpSpPr>
          <p:nvPr/>
        </p:nvGrpSpPr>
        <p:grpSpPr bwMode="auto">
          <a:xfrm rot="19991849">
            <a:off x="6508557" y="1420833"/>
            <a:ext cx="990600" cy="577850"/>
            <a:chOff x="8546621" y="-319942"/>
            <a:chExt cx="990600" cy="577081"/>
          </a:xfrm>
        </p:grpSpPr>
        <p:cxnSp>
          <p:nvCxnSpPr>
            <p:cNvPr id="6" name="Straight Arrow Connector 22"/>
            <p:cNvCxnSpPr>
              <a:cxnSpLocks noChangeShapeType="1"/>
              <a:endCxn id="8" idx="3"/>
            </p:cNvCxnSpPr>
            <p:nvPr/>
          </p:nvCxnSpPr>
          <p:spPr bwMode="auto">
            <a:xfrm rot="591823" flipV="1">
              <a:off x="8739981" y="-240535"/>
              <a:ext cx="749870" cy="374533"/>
            </a:xfrm>
            <a:prstGeom prst="straightConnector1">
              <a:avLst/>
            </a:prstGeom>
            <a:noFill/>
            <a:ln w="38100" algn="ctr">
              <a:solidFill>
                <a:srgbClr val="00B05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TextBox 7"/>
            <p:cNvSpPr txBox="1"/>
            <p:nvPr/>
          </p:nvSpPr>
          <p:spPr>
            <a:xfrm rot="20599396">
              <a:off x="8546621" y="-319942"/>
              <a:ext cx="990600" cy="5770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sz="1050" b="1" dirty="0">
                  <a:solidFill>
                    <a:srgbClr val="00B050"/>
                  </a:solidFill>
                  <a:cs typeface="Arial" pitchFamily="34" charset="0"/>
                </a:rPr>
                <a:t>BEAM 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sz="1050" b="1" dirty="0">
                  <a:solidFill>
                    <a:srgbClr val="00B050"/>
                  </a:solidFill>
                  <a:cs typeface="Arial" pitchFamily="34" charset="0"/>
                </a:rPr>
                <a:t>DIRECTION</a:t>
              </a:r>
            </a:p>
          </p:txBody>
        </p:sp>
      </p:grpSp>
      <p:sp>
        <p:nvSpPr>
          <p:cNvPr id="11" name="Content Placeholder 3"/>
          <p:cNvSpPr>
            <a:spLocks noGrp="1"/>
          </p:cNvSpPr>
          <p:nvPr>
            <p:ph idx="1"/>
          </p:nvPr>
        </p:nvSpPr>
        <p:spPr>
          <a:xfrm>
            <a:off x="463259" y="930344"/>
            <a:ext cx="4293935" cy="5359138"/>
          </a:xfrm>
        </p:spPr>
        <p:txBody>
          <a:bodyPr/>
          <a:lstStyle/>
          <a:p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New </a:t>
            </a:r>
            <a:r>
              <a:rPr lang="en-US" sz="1800" dirty="0" err="1" smtClean="0">
                <a:solidFill>
                  <a:schemeClr val="tx1">
                    <a:lumMod val="50000"/>
                  </a:schemeClr>
                </a:solidFill>
              </a:rPr>
              <a:t>MatLab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 program to investigate ray tracing with beam </a:t>
            </a:r>
            <a:r>
              <a:rPr lang="en-US" sz="1800" dirty="0" err="1" smtClean="0">
                <a:solidFill>
                  <a:schemeClr val="tx1">
                    <a:lumMod val="50000"/>
                  </a:schemeClr>
                </a:solidFill>
              </a:rPr>
              <a:t>missteering</a:t>
            </a:r>
            <a:endParaRPr lang="en-US" sz="1800" dirty="0" smtClean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Models built off of adjustable geometric parameters for system analysis and scenario studies</a:t>
            </a:r>
          </a:p>
          <a:p>
            <a:pPr lvl="1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Post-processed graphics help investigate results in 3D</a:t>
            </a:r>
          </a:p>
          <a:p>
            <a:pPr lvl="1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Results used for conservative heat loads in thermal analysis </a:t>
            </a:r>
          </a:p>
          <a:p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Future work</a:t>
            </a:r>
          </a:p>
          <a:p>
            <a:pPr lvl="1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Current program suited for chambers along the beam path, will develop program for extracted rays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Find efficient ways to model vacuum component 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misalignment</a:t>
            </a:r>
          </a:p>
          <a:p>
            <a:pPr lvl="1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Import geometry from 3D CAD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708" y="3710359"/>
            <a:ext cx="3125561" cy="21978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492" y="1284687"/>
            <a:ext cx="3131777" cy="195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8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" y="1689099"/>
            <a:ext cx="11816078" cy="2737807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509" y="1693319"/>
            <a:ext cx="2097491" cy="27352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957" y="1689099"/>
            <a:ext cx="2239394" cy="273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9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98082" y="1079758"/>
            <a:ext cx="4669243" cy="4987668"/>
          </a:xfrm>
        </p:spPr>
        <p:txBody>
          <a:bodyPr/>
          <a:lstStyle/>
          <a:p>
            <a:r>
              <a:rPr lang="en-US" dirty="0" smtClean="0"/>
              <a:t>APS Upgrade </a:t>
            </a:r>
            <a:r>
              <a:rPr lang="en-US" dirty="0" smtClean="0"/>
              <a:t>project</a:t>
            </a:r>
          </a:p>
          <a:p>
            <a:pPr lvl="1"/>
            <a:r>
              <a:rPr lang="en-US" dirty="0" smtClean="0"/>
              <a:t>Project and storage ring vacuum system </a:t>
            </a:r>
            <a:r>
              <a:rPr lang="en-US" dirty="0" smtClean="0"/>
              <a:t>overview</a:t>
            </a:r>
          </a:p>
          <a:p>
            <a:r>
              <a:rPr lang="en-US" dirty="0" smtClean="0"/>
              <a:t>2D </a:t>
            </a:r>
            <a:r>
              <a:rPr lang="en-US" dirty="0" smtClean="0"/>
              <a:t>ray tracing </a:t>
            </a:r>
          </a:p>
          <a:p>
            <a:pPr lvl="1"/>
            <a:r>
              <a:rPr lang="en-US" dirty="0" smtClean="0"/>
              <a:t>Summary for APS-U</a:t>
            </a:r>
          </a:p>
          <a:p>
            <a:pPr lvl="1"/>
            <a:r>
              <a:rPr lang="en-US" dirty="0" smtClean="0"/>
              <a:t>Limits of analysis</a:t>
            </a:r>
          </a:p>
          <a:p>
            <a:r>
              <a:rPr lang="en-US" dirty="0" smtClean="0"/>
              <a:t>3D ray tracing</a:t>
            </a:r>
          </a:p>
          <a:p>
            <a:pPr lvl="1"/>
            <a:r>
              <a:rPr lang="en-US" dirty="0" smtClean="0"/>
              <a:t>Motivations</a:t>
            </a:r>
          </a:p>
          <a:p>
            <a:pPr lvl="1"/>
            <a:r>
              <a:rPr lang="en-US" dirty="0" smtClean="0"/>
              <a:t>New </a:t>
            </a:r>
            <a:r>
              <a:rPr lang="en-US" dirty="0" err="1" smtClean="0"/>
              <a:t>MatLab</a:t>
            </a:r>
            <a:r>
              <a:rPr lang="en-US" dirty="0" smtClean="0"/>
              <a:t> program for APS-U: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Algorithm, theory, model geometry</a:t>
            </a:r>
          </a:p>
          <a:p>
            <a:pPr lvl="1"/>
            <a:r>
              <a:rPr lang="en-US" dirty="0" smtClean="0"/>
              <a:t>Ray tracing results:</a:t>
            </a:r>
            <a:br>
              <a:rPr lang="en-US" dirty="0" smtClean="0"/>
            </a:br>
            <a:r>
              <a:rPr lang="en-US" dirty="0" smtClean="0"/>
              <a:t>thermal loads for ANSYS &amp;</a:t>
            </a:r>
            <a:br>
              <a:rPr lang="en-US" dirty="0" smtClean="0"/>
            </a:br>
            <a:r>
              <a:rPr lang="en-US" dirty="0" smtClean="0"/>
              <a:t>informing beam position limits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  <a:latin typeface="Arial"/>
              </a:rPr>
              <a:pPr/>
              <a:t>2</a:t>
            </a:fld>
            <a:endParaRPr lang="en-US" dirty="0">
              <a:solidFill>
                <a:srgbClr val="FFFFFF">
                  <a:lumMod val="50000"/>
                </a:srgbClr>
              </a:solidFill>
              <a:latin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325" y="776842"/>
            <a:ext cx="5394080" cy="50877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650" y="2862409"/>
            <a:ext cx="3352250" cy="2357291"/>
          </a:xfrm>
          <a:prstGeom prst="rect">
            <a:avLst/>
          </a:prstGeom>
        </p:spPr>
      </p:pic>
      <p:grpSp>
        <p:nvGrpSpPr>
          <p:cNvPr id="11" name="Group 10"/>
          <p:cNvGrpSpPr>
            <a:grpSpLocks/>
          </p:cNvGrpSpPr>
          <p:nvPr/>
        </p:nvGrpSpPr>
        <p:grpSpPr bwMode="auto">
          <a:xfrm rot="20687913">
            <a:off x="8435412" y="1118077"/>
            <a:ext cx="908396" cy="553998"/>
            <a:chOff x="10280990" y="648679"/>
            <a:chExt cx="908396" cy="553261"/>
          </a:xfrm>
        </p:grpSpPr>
        <p:cxnSp>
          <p:nvCxnSpPr>
            <p:cNvPr id="12" name="Straight Arrow Connector 11"/>
            <p:cNvCxnSpPr>
              <a:cxnSpLocks noChangeShapeType="1"/>
              <a:endCxn id="13" idx="3"/>
            </p:cNvCxnSpPr>
            <p:nvPr/>
          </p:nvCxnSpPr>
          <p:spPr bwMode="auto">
            <a:xfrm rot="912087" flipV="1">
              <a:off x="10487182" y="704108"/>
              <a:ext cx="641958" cy="398945"/>
            </a:xfrm>
            <a:prstGeom prst="straightConnector1">
              <a:avLst/>
            </a:prstGeom>
            <a:noFill/>
            <a:ln w="38100" algn="ctr">
              <a:solidFill>
                <a:srgbClr val="00B05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TextBox 12"/>
            <p:cNvSpPr txBox="1"/>
            <p:nvPr/>
          </p:nvSpPr>
          <p:spPr>
            <a:xfrm rot="20599396">
              <a:off x="10280990" y="648679"/>
              <a:ext cx="908396" cy="5532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sz="1000" b="1" dirty="0">
                  <a:solidFill>
                    <a:srgbClr val="00B050"/>
                  </a:solidFill>
                  <a:cs typeface="Arial" pitchFamily="34" charset="0"/>
                </a:rPr>
                <a:t>BEAM 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sz="1000" b="1" dirty="0">
                  <a:solidFill>
                    <a:srgbClr val="00B050"/>
                  </a:solidFill>
                  <a:cs typeface="Arial" pitchFamily="34" charset="0"/>
                </a:rPr>
                <a:t>DIRECTION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407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93500" y="6471466"/>
            <a:ext cx="457200" cy="182880"/>
          </a:xfrm>
        </p:spPr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  <a:latin typeface="Arial"/>
              </a:rPr>
              <a:pPr/>
              <a:t>3</a:t>
            </a:fld>
            <a:endParaRPr lang="en-US" dirty="0">
              <a:solidFill>
                <a:srgbClr val="FFFFFF">
                  <a:lumMod val="50000"/>
                </a:srgbClr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APS Upgrade Project - Overview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2" y="896228"/>
            <a:ext cx="5319857" cy="4825842"/>
          </a:xfrm>
        </p:spPr>
        <p:txBody>
          <a:bodyPr/>
          <a:lstStyle/>
          <a:p>
            <a:r>
              <a:rPr lang="en-US" sz="1800" dirty="0"/>
              <a:t>Advanced Photon Source (APS)</a:t>
            </a:r>
          </a:p>
          <a:p>
            <a:pPr lvl="1"/>
            <a:r>
              <a:rPr lang="en-US" sz="1600" dirty="0"/>
              <a:t>7 GeV, 100 mA, 1.1 km circumference synchrotron light source built in 1995</a:t>
            </a:r>
          </a:p>
          <a:p>
            <a:r>
              <a:rPr lang="en-US" sz="1800" dirty="0"/>
              <a:t>APS-U multi-bend </a:t>
            </a:r>
            <a:r>
              <a:rPr lang="en-US" sz="1800" dirty="0" err="1"/>
              <a:t>achromat</a:t>
            </a:r>
            <a:r>
              <a:rPr lang="en-US" sz="1800" dirty="0"/>
              <a:t> lattice</a:t>
            </a:r>
          </a:p>
          <a:p>
            <a:pPr lvl="1"/>
            <a:r>
              <a:rPr lang="en-US" sz="1600" dirty="0"/>
              <a:t>6 GeV, 200 mA beam </a:t>
            </a:r>
            <a:r>
              <a:rPr lang="en-US" sz="1600" dirty="0" smtClean="0"/>
              <a:t>current</a:t>
            </a:r>
          </a:p>
          <a:p>
            <a:pPr lvl="1"/>
            <a:r>
              <a:rPr lang="en-US" sz="1600" dirty="0"/>
              <a:t>Optimized for </a:t>
            </a:r>
            <a:r>
              <a:rPr lang="en-US" sz="1600" dirty="0" smtClean="0"/>
              <a:t>brightness above </a:t>
            </a:r>
            <a:r>
              <a:rPr lang="en-US" sz="1600" dirty="0"/>
              <a:t>4 </a:t>
            </a:r>
            <a:r>
              <a:rPr lang="en-US" sz="1600" dirty="0" err="1" smtClean="0"/>
              <a:t>keV</a:t>
            </a:r>
            <a:endParaRPr lang="en-US" sz="1600" dirty="0" smtClean="0"/>
          </a:p>
          <a:p>
            <a:pPr lvl="1"/>
            <a:r>
              <a:rPr lang="en-US" sz="1600" dirty="0"/>
              <a:t>APS-U exceeds the capabilities of today’s storage rings by 2 to 3 orders of magnitude in brightness, coherent flux, and </a:t>
            </a:r>
            <a:r>
              <a:rPr lang="en-US" sz="1600" dirty="0" err="1"/>
              <a:t>nano</a:t>
            </a:r>
            <a:r>
              <a:rPr lang="en-US" sz="1600" dirty="0"/>
              <a:t>-focused </a:t>
            </a:r>
            <a:r>
              <a:rPr lang="en-US" sz="1600" dirty="0" smtClean="0"/>
              <a:t>flux</a:t>
            </a:r>
            <a:endParaRPr lang="en-US" sz="1600" dirty="0"/>
          </a:p>
          <a:p>
            <a:pPr lvl="1"/>
            <a:r>
              <a:rPr lang="en-US" sz="1600" dirty="0"/>
              <a:t>5000 </a:t>
            </a:r>
            <a:r>
              <a:rPr lang="en-US" sz="1600" dirty="0" err="1"/>
              <a:t>hrs</a:t>
            </a:r>
            <a:r>
              <a:rPr lang="en-US" sz="1600" dirty="0"/>
              <a:t> / year of beam to users at 95% availability </a:t>
            </a:r>
          </a:p>
          <a:p>
            <a:pPr lvl="1"/>
            <a:r>
              <a:rPr lang="en-US" sz="1600" dirty="0"/>
              <a:t>Anticipated operations ~2025</a:t>
            </a:r>
          </a:p>
          <a:p>
            <a:pPr lvl="1"/>
            <a:r>
              <a:rPr lang="en-US" sz="1600" dirty="0" smtClean="0"/>
              <a:t>Powers </a:t>
            </a:r>
            <a:r>
              <a:rPr lang="en-US" sz="1600" dirty="0"/>
              <a:t>entire beamline </a:t>
            </a:r>
            <a:r>
              <a:rPr lang="en-US" sz="1600" dirty="0" smtClean="0"/>
              <a:t>suit</a:t>
            </a:r>
            <a:br>
              <a:rPr lang="en-US" sz="1600" dirty="0" smtClean="0"/>
            </a:br>
            <a:r>
              <a:rPr lang="en-US" sz="1600" dirty="0" smtClean="0"/>
              <a:t>to </a:t>
            </a:r>
            <a:r>
              <a:rPr lang="en-US" sz="1600" dirty="0"/>
              <a:t>meet needs of </a:t>
            </a:r>
            <a:r>
              <a:rPr lang="en-US" sz="1600" dirty="0" smtClean="0"/>
              <a:t>APS’s</a:t>
            </a:r>
            <a:br>
              <a:rPr lang="en-US" sz="1600" dirty="0" smtClean="0"/>
            </a:br>
            <a:r>
              <a:rPr lang="en-US" sz="1600" dirty="0" smtClean="0"/>
              <a:t>&gt;5000 </a:t>
            </a:r>
            <a:r>
              <a:rPr lang="en-US" sz="1600" dirty="0"/>
              <a:t>users per year</a:t>
            </a:r>
          </a:p>
          <a:p>
            <a:pPr lvl="1"/>
            <a:r>
              <a:rPr lang="en-US" sz="1600" dirty="0" smtClean="0"/>
              <a:t>1 </a:t>
            </a:r>
            <a:r>
              <a:rPr lang="en-US" sz="1600" dirty="0" smtClean="0"/>
              <a:t>year APS down time</a:t>
            </a:r>
            <a:br>
              <a:rPr lang="en-US" sz="1600" dirty="0" smtClean="0"/>
            </a:br>
            <a:r>
              <a:rPr lang="en-US" sz="1600" dirty="0" smtClean="0"/>
              <a:t>(6-7 months installation)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616" y="4343112"/>
            <a:ext cx="4559219" cy="937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616" y="5420236"/>
            <a:ext cx="4559219" cy="9959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805" y="1051576"/>
            <a:ext cx="2656678" cy="21984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155" y="1794906"/>
            <a:ext cx="2656680" cy="23487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054849" y="1899851"/>
            <a:ext cx="827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C000"/>
                </a:solidFill>
              </a:rPr>
              <a:t>APS-U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2074" y="1098120"/>
            <a:ext cx="632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APS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38617" y="4300447"/>
            <a:ext cx="230668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50000"/>
                  </a:schemeClr>
                </a:solidFill>
              </a:rPr>
              <a:t>APS today: double-bend lattice</a:t>
            </a:r>
            <a:endParaRPr lang="en-US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38616" y="5422557"/>
            <a:ext cx="190253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50000"/>
                  </a:schemeClr>
                </a:solidFill>
              </a:rPr>
              <a:t>APS-U: multi-bend lattice</a:t>
            </a:r>
            <a:endParaRPr lang="en-US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9" name="Picture Placeholder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" b="2234"/>
          <a:stretch>
            <a:fillRect/>
          </a:stretch>
        </p:blipFill>
        <p:spPr>
          <a:xfrm>
            <a:off x="3921551" y="4350465"/>
            <a:ext cx="3266820" cy="206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0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225" y="766348"/>
            <a:ext cx="5073474" cy="1743663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93500" y="6471466"/>
            <a:ext cx="457200" cy="182880"/>
          </a:xfrm>
        </p:spPr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  <a:latin typeface="Arial"/>
              </a:rPr>
              <a:pPr/>
              <a:t>4</a:t>
            </a:fld>
            <a:endParaRPr lang="en-US" dirty="0">
              <a:solidFill>
                <a:srgbClr val="FFFFFF">
                  <a:lumMod val="50000"/>
                </a:srgbClr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APS U Storage Ring Vacuum System - Overview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1" y="896228"/>
            <a:ext cx="6171299" cy="3007873"/>
          </a:xfrm>
        </p:spPr>
        <p:txBody>
          <a:bodyPr/>
          <a:lstStyle/>
          <a:p>
            <a:r>
              <a:rPr lang="en-US" sz="1800" dirty="0"/>
              <a:t>40x sectors, each ~27.6 meters in </a:t>
            </a:r>
            <a:r>
              <a:rPr lang="en-US" sz="1800" dirty="0" smtClean="0"/>
              <a:t>length</a:t>
            </a:r>
          </a:p>
          <a:p>
            <a:pPr lvl="1"/>
            <a:r>
              <a:rPr lang="en-US" sz="1600" dirty="0" smtClean="0"/>
              <a:t>22 m arc sections (our scope) + 5.6 m straight sections</a:t>
            </a:r>
            <a:endParaRPr lang="en-US" sz="1600" dirty="0"/>
          </a:p>
          <a:p>
            <a:r>
              <a:rPr lang="en-US" sz="1800" dirty="0" smtClean="0"/>
              <a:t>Small aperture vacuum chambers between narrow magnet gaps</a:t>
            </a:r>
          </a:p>
          <a:p>
            <a:r>
              <a:rPr lang="en-US" sz="1800" dirty="0" smtClean="0"/>
              <a:t>Hybrid vacuum system design</a:t>
            </a:r>
          </a:p>
          <a:p>
            <a:pPr lvl="1"/>
            <a:r>
              <a:rPr lang="en-US" sz="1600" dirty="0" smtClean="0"/>
              <a:t>Discrete pumping with ion pumps and lumped NEGs</a:t>
            </a:r>
          </a:p>
          <a:p>
            <a:pPr lvl="1"/>
            <a:r>
              <a:rPr lang="en-US" sz="1600" dirty="0" smtClean="0"/>
              <a:t>Distributed pumping with NEG strips and NEG coatings</a:t>
            </a:r>
          </a:p>
          <a:p>
            <a:r>
              <a:rPr lang="en-US" sz="1800" dirty="0" smtClean="0"/>
              <a:t>Low pressure design target for good beam lifetimes</a:t>
            </a:r>
          </a:p>
          <a:p>
            <a:pPr lvl="1"/>
            <a:r>
              <a:rPr lang="en-US" sz="1600" dirty="0" smtClean="0"/>
              <a:t>2 </a:t>
            </a:r>
            <a:r>
              <a:rPr lang="en-US" sz="1600" dirty="0" err="1" smtClean="0"/>
              <a:t>nTorr</a:t>
            </a:r>
            <a:r>
              <a:rPr lang="en-US" sz="1600" dirty="0" smtClean="0"/>
              <a:t> @ 200 mA by 1000 A*</a:t>
            </a:r>
            <a:r>
              <a:rPr lang="en-US" sz="1600" dirty="0" err="1" smtClean="0"/>
              <a:t>hrs</a:t>
            </a:r>
            <a:r>
              <a:rPr lang="en-US" sz="1600" dirty="0" smtClean="0"/>
              <a:t> conditioning (1E-11 </a:t>
            </a:r>
            <a:r>
              <a:rPr lang="en-US" sz="1600" dirty="0" err="1" smtClean="0"/>
              <a:t>Torr</a:t>
            </a:r>
            <a:r>
              <a:rPr lang="en-US" sz="1600" dirty="0" smtClean="0"/>
              <a:t>/mA)</a:t>
            </a:r>
            <a:endParaRPr lang="en-US" sz="16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7089662" y="2415073"/>
            <a:ext cx="46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Existing APS storage ring chamber compared to</a:t>
            </a:r>
            <a:b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new 22 mm ID APS-U style chamber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26" b="39178"/>
          <a:stretch>
            <a:fillRect/>
          </a:stretch>
        </p:blipFill>
        <p:spPr bwMode="auto">
          <a:xfrm>
            <a:off x="409700" y="5481996"/>
            <a:ext cx="8832850" cy="956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" t="40726" r="1344" b="43816"/>
          <a:stretch>
            <a:fillRect/>
          </a:stretch>
        </p:blipFill>
        <p:spPr bwMode="auto">
          <a:xfrm>
            <a:off x="553739" y="4684384"/>
            <a:ext cx="8538422" cy="736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/>
          <p:nvPr/>
        </p:nvCxnSpPr>
        <p:spPr bwMode="auto">
          <a:xfrm>
            <a:off x="3679950" y="4356931"/>
            <a:ext cx="2133600" cy="3175"/>
          </a:xfrm>
          <a:prstGeom prst="straightConnector1">
            <a:avLst/>
          </a:prstGeom>
          <a:noFill/>
          <a:ln w="158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3837113" y="3984462"/>
            <a:ext cx="193835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chemeClr val="accent6"/>
                </a:solidFill>
              </a:rPr>
              <a:t>Beam Direction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8369" y="4390824"/>
            <a:ext cx="91082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QUAD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DOUBLET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31512" y="4367011"/>
            <a:ext cx="91082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QUAD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DOUBLET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13594" y="4742723"/>
            <a:ext cx="74732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L-BEND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87984" y="4587282"/>
            <a:ext cx="74732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L-BEND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53447" y="4587282"/>
            <a:ext cx="74732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L-BEND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47500" y="4725261"/>
            <a:ext cx="74732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L-BEND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12013" y="4401544"/>
            <a:ext cx="10196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STRAIGHT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MULTIPLET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80901" y="4412657"/>
            <a:ext cx="10196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STRAIGHT</a:t>
            </a:r>
          </a:p>
          <a:p>
            <a:pPr algn="ctr" eaLnBrk="1" hangingPunct="1">
              <a:defRPr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MULTIPLET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62162" y="4458014"/>
            <a:ext cx="135806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</a:rPr>
              <a:t>FODO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</a:rPr>
              <a:t>SECTION</a:t>
            </a:r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173" y="3079814"/>
            <a:ext cx="2670868" cy="326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9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93500" y="6471466"/>
            <a:ext cx="457200" cy="182880"/>
          </a:xfrm>
        </p:spPr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  <a:latin typeface="Arial"/>
              </a:rPr>
              <a:pPr/>
              <a:t>5</a:t>
            </a:fld>
            <a:endParaRPr lang="en-US" dirty="0">
              <a:solidFill>
                <a:srgbClr val="FFFFFF">
                  <a:lumMod val="50000"/>
                </a:srgbClr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79725"/>
            <a:ext cx="6466581" cy="828948"/>
          </a:xfrm>
        </p:spPr>
        <p:txBody>
          <a:bodyPr/>
          <a:lstStyle/>
          <a:p>
            <a:pPr algn="l"/>
            <a:r>
              <a:rPr lang="en-US" dirty="0" smtClean="0"/>
              <a:t>Top view ray tracing w/ 2D CAD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98082" y="970407"/>
            <a:ext cx="6074766" cy="2459729"/>
          </a:xfrm>
        </p:spPr>
        <p:txBody>
          <a:bodyPr/>
          <a:lstStyle/>
          <a:p>
            <a:r>
              <a:rPr lang="en-US" sz="1800" dirty="0" smtClean="0"/>
              <a:t>Conventional 2D ray tracing with a top view layout in AutoCAD</a:t>
            </a:r>
          </a:p>
          <a:p>
            <a:pPr lvl="1"/>
            <a:r>
              <a:rPr lang="en-US" sz="1600" dirty="0" smtClean="0"/>
              <a:t>For APS, 6x discrete photon absorbers take majority of unused photon heat load</a:t>
            </a:r>
          </a:p>
          <a:p>
            <a:r>
              <a:rPr lang="en-US" sz="1800" dirty="0" smtClean="0"/>
              <a:t>Smaller scale apertures of next-gen machines make more components participate in ray trace</a:t>
            </a:r>
          </a:p>
          <a:p>
            <a:pPr lvl="1"/>
            <a:r>
              <a:rPr lang="en-US" sz="1600" dirty="0" smtClean="0"/>
              <a:t>For APS-U, 20x components including vacuum chambers participate in ray trace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34" y="3545490"/>
            <a:ext cx="6074766" cy="2280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82987" y="5886691"/>
            <a:ext cx="5552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Original APS storage ring vacuum system 2D ray trace using AutoCAD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119" y="2020880"/>
            <a:ext cx="5405222" cy="23321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65538" y="4286309"/>
            <a:ext cx="513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Typical 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APS-U storage ring 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vacuum sequence:</a:t>
            </a:r>
            <a:b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22 mm ID chamber protecting downstream flange joint,</a:t>
            </a:r>
            <a:b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inline absorber protecting length of downstream BPM</a:t>
            </a:r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 rot="1014815">
            <a:off x="6924201" y="2179527"/>
            <a:ext cx="1013650" cy="553998"/>
            <a:chOff x="10278776" y="633597"/>
            <a:chExt cx="1013650" cy="553261"/>
          </a:xfrm>
        </p:grpSpPr>
        <p:cxnSp>
          <p:nvCxnSpPr>
            <p:cNvPr id="12" name="Straight Arrow Connector 11"/>
            <p:cNvCxnSpPr>
              <a:cxnSpLocks noChangeShapeType="1"/>
              <a:endCxn id="13" idx="3"/>
            </p:cNvCxnSpPr>
            <p:nvPr/>
          </p:nvCxnSpPr>
          <p:spPr bwMode="auto">
            <a:xfrm rot="20585185">
              <a:off x="10427900" y="886817"/>
              <a:ext cx="861348" cy="3361"/>
            </a:xfrm>
            <a:prstGeom prst="straightConnector1">
              <a:avLst/>
            </a:prstGeom>
            <a:noFill/>
            <a:ln w="38100" algn="ctr">
              <a:solidFill>
                <a:srgbClr val="00B05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TextBox 12"/>
            <p:cNvSpPr txBox="1"/>
            <p:nvPr/>
          </p:nvSpPr>
          <p:spPr>
            <a:xfrm rot="20599396">
              <a:off x="10278776" y="633597"/>
              <a:ext cx="1013650" cy="5532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sz="1000" b="1" dirty="0">
                  <a:solidFill>
                    <a:srgbClr val="00B050"/>
                  </a:solidFill>
                  <a:cs typeface="Arial" pitchFamily="34" charset="0"/>
                </a:rPr>
                <a:t>BEAM 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sz="1000" b="1" dirty="0">
                  <a:solidFill>
                    <a:srgbClr val="00B050"/>
                  </a:solidFill>
                  <a:cs typeface="Arial" pitchFamily="34" charset="0"/>
                </a:rPr>
                <a:t>DIRECTION</a:t>
              </a:r>
            </a:p>
          </p:txBody>
        </p:sp>
      </p:grpSp>
      <p:pic>
        <p:nvPicPr>
          <p:cNvPr id="14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" t="40726" r="1344" b="43816"/>
          <a:stretch>
            <a:fillRect/>
          </a:stretch>
        </p:blipFill>
        <p:spPr bwMode="auto">
          <a:xfrm>
            <a:off x="6731119" y="1287093"/>
            <a:ext cx="5442768" cy="4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57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93500" y="6471466"/>
            <a:ext cx="457200" cy="182880"/>
          </a:xfrm>
        </p:spPr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  <a:latin typeface="Arial"/>
              </a:rPr>
              <a:pPr/>
              <a:t>6</a:t>
            </a:fld>
            <a:endParaRPr lang="en-US" dirty="0">
              <a:solidFill>
                <a:srgbClr val="FFFFFF">
                  <a:lumMod val="50000"/>
                </a:srgbClr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82" y="101396"/>
            <a:ext cx="11163868" cy="828948"/>
          </a:xfrm>
        </p:spPr>
        <p:txBody>
          <a:bodyPr/>
          <a:lstStyle/>
          <a:p>
            <a:pPr algn="l"/>
            <a:r>
              <a:rPr lang="en-US" dirty="0" smtClean="0"/>
              <a:t>Summary of APS-U storage ring ray tracing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4658" y="953447"/>
            <a:ext cx="4450717" cy="3770953"/>
          </a:xfrm>
        </p:spPr>
        <p:txBody>
          <a:bodyPr/>
          <a:lstStyle/>
          <a:p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2D Ray Tracing for APS-U</a:t>
            </a:r>
          </a:p>
          <a:p>
            <a:pPr lvl="1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Rays strike 20 separate vacuum components per sector and breakdown requires a complex 2D CAD layout</a:t>
            </a: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14.3 kW generated per sector @ 200 mA</a:t>
            </a:r>
          </a:p>
          <a:p>
            <a:pPr lvl="2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5.3 kW on FODO section chambers</a:t>
            </a:r>
          </a:p>
          <a:p>
            <a:pPr lvl="2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3.5 kW on B-side crotch absorber</a:t>
            </a:r>
          </a:p>
          <a:p>
            <a:pPr lvl="2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600 W in B Quad Doublet</a:t>
            </a:r>
          </a:p>
          <a:p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Ray tracing compared and verified using</a:t>
            </a:r>
            <a:b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3 separate tools:</a:t>
            </a:r>
          </a:p>
          <a:p>
            <a:pPr lvl="1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2D CAD layout</a:t>
            </a:r>
          </a:p>
          <a:p>
            <a:pPr lvl="1"/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SynRad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, CERN’s 3D ray tracing code</a:t>
            </a:r>
          </a:p>
          <a:p>
            <a:pPr lvl="1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New 3D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MatLab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program for studying beam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missteering</a:t>
            </a:r>
            <a:endParaRPr lang="en-US" sz="16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27400" y="5496571"/>
            <a:ext cx="3679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Summary of APS-U’s 2D ray trace</a:t>
            </a: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9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" t="40726" r="1344" b="43816"/>
          <a:stretch>
            <a:fillRect/>
          </a:stretch>
        </p:blipFill>
        <p:spPr bwMode="auto">
          <a:xfrm>
            <a:off x="1826789" y="5858230"/>
            <a:ext cx="8538422" cy="736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/>
          <p:nvPr/>
        </p:nvCxnSpPr>
        <p:spPr bwMode="auto">
          <a:xfrm>
            <a:off x="5468636" y="6778829"/>
            <a:ext cx="1504225" cy="0"/>
          </a:xfrm>
          <a:prstGeom prst="straightConnector1">
            <a:avLst/>
          </a:prstGeom>
          <a:noFill/>
          <a:ln w="158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387171" y="6450042"/>
            <a:ext cx="158569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600" dirty="0">
                <a:solidFill>
                  <a:schemeClr val="accent6"/>
                </a:solidFill>
              </a:rPr>
              <a:t>Beam Direction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838201"/>
            <a:ext cx="6819024" cy="46417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0641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93500" y="6471466"/>
            <a:ext cx="457200" cy="182880"/>
          </a:xfrm>
        </p:spPr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  <a:latin typeface="Arial"/>
              </a:rPr>
              <a:pPr/>
              <a:t>7</a:t>
            </a:fld>
            <a:endParaRPr lang="en-US" dirty="0">
              <a:solidFill>
                <a:srgbClr val="FFFFFF">
                  <a:lumMod val="50000"/>
                </a:srgbClr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82" y="101396"/>
            <a:ext cx="11163868" cy="828948"/>
          </a:xfrm>
        </p:spPr>
        <p:txBody>
          <a:bodyPr/>
          <a:lstStyle/>
          <a:p>
            <a:pPr algn="l"/>
            <a:r>
              <a:rPr lang="en-US" dirty="0" smtClean="0"/>
              <a:t>Motivations for 3D ray tracing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4656" y="1455089"/>
            <a:ext cx="4932515" cy="3673463"/>
          </a:xfrm>
        </p:spPr>
        <p:txBody>
          <a:bodyPr/>
          <a:lstStyle/>
          <a:p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Difficult to ensure protection of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n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ew machines with small apertures, sensitive components, and more photon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intercepting 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chambers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 and absorbers</a:t>
            </a:r>
          </a:p>
          <a:p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Beam </a:t>
            </a:r>
            <a:r>
              <a:rPr lang="en-US" sz="1800" dirty="0" err="1" smtClean="0">
                <a:solidFill>
                  <a:schemeClr val="tx1">
                    <a:lumMod val="50000"/>
                  </a:schemeClr>
                </a:solidFill>
              </a:rPr>
              <a:t>missteering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 happens in 3D and presents too large of a set of possibilities to capture in 2D</a:t>
            </a:r>
          </a:p>
          <a:p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Absorbers and chambers need to be designed and analyzed to withstand worst-case radiation loads</a:t>
            </a:r>
          </a:p>
          <a:p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How to reasonably 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specify 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limits for beam position limit detection systems?</a:t>
            </a:r>
            <a:endParaRPr lang="en-US" sz="1400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9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" t="40726" r="1344" b="43816"/>
          <a:stretch>
            <a:fillRect/>
          </a:stretch>
        </p:blipFill>
        <p:spPr bwMode="auto">
          <a:xfrm>
            <a:off x="1826789" y="5858230"/>
            <a:ext cx="8538422" cy="736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/>
          <p:nvPr/>
        </p:nvCxnSpPr>
        <p:spPr bwMode="auto">
          <a:xfrm>
            <a:off x="5468636" y="6778829"/>
            <a:ext cx="1504225" cy="0"/>
          </a:xfrm>
          <a:prstGeom prst="straightConnector1">
            <a:avLst/>
          </a:prstGeom>
          <a:noFill/>
          <a:ln w="158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387171" y="6450042"/>
            <a:ext cx="158569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600" dirty="0">
                <a:solidFill>
                  <a:schemeClr val="accent6"/>
                </a:solidFill>
              </a:rPr>
              <a:t>Beam Direction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644" y="1455089"/>
            <a:ext cx="6483696" cy="27974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64300" y="4302095"/>
            <a:ext cx="513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Typical APS-U vacuum sequence:</a:t>
            </a:r>
            <a:b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Chamber protecting downstream flange joint,</a:t>
            </a:r>
            <a:b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inline absorber protecting length of downstream BPM</a:t>
            </a:r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 rot="1014815">
            <a:off x="6158400" y="1779809"/>
            <a:ext cx="1013650" cy="553998"/>
            <a:chOff x="10278776" y="633597"/>
            <a:chExt cx="1013650" cy="553261"/>
          </a:xfrm>
        </p:grpSpPr>
        <p:cxnSp>
          <p:nvCxnSpPr>
            <p:cNvPr id="13" name="Straight Arrow Connector 12"/>
            <p:cNvCxnSpPr>
              <a:cxnSpLocks noChangeShapeType="1"/>
              <a:endCxn id="14" idx="3"/>
            </p:cNvCxnSpPr>
            <p:nvPr/>
          </p:nvCxnSpPr>
          <p:spPr bwMode="auto">
            <a:xfrm rot="20585185">
              <a:off x="10427900" y="886817"/>
              <a:ext cx="861348" cy="3361"/>
            </a:xfrm>
            <a:prstGeom prst="straightConnector1">
              <a:avLst/>
            </a:prstGeom>
            <a:noFill/>
            <a:ln w="38100" algn="ctr">
              <a:solidFill>
                <a:srgbClr val="00B05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TextBox 13"/>
            <p:cNvSpPr txBox="1"/>
            <p:nvPr/>
          </p:nvSpPr>
          <p:spPr>
            <a:xfrm rot="20599396">
              <a:off x="10278776" y="633597"/>
              <a:ext cx="1013650" cy="5532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sz="1000" b="1" dirty="0">
                  <a:solidFill>
                    <a:srgbClr val="00B050"/>
                  </a:solidFill>
                  <a:cs typeface="Arial" pitchFamily="34" charset="0"/>
                </a:rPr>
                <a:t>BEAM 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sz="1000" b="1" dirty="0">
                  <a:solidFill>
                    <a:srgbClr val="00B050"/>
                  </a:solidFill>
                  <a:cs typeface="Arial" pitchFamily="34" charset="0"/>
                </a:rPr>
                <a:t>DIRECTION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66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026" y="901866"/>
            <a:ext cx="5247992" cy="49499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93500" y="6471466"/>
            <a:ext cx="457200" cy="182880"/>
          </a:xfrm>
        </p:spPr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  <a:latin typeface="Arial"/>
              </a:rPr>
              <a:pPr/>
              <a:t>8</a:t>
            </a:fld>
            <a:endParaRPr lang="en-US" dirty="0">
              <a:solidFill>
                <a:srgbClr val="FFFFFF">
                  <a:lumMod val="50000"/>
                </a:srgbClr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82" y="101396"/>
            <a:ext cx="11163868" cy="828948"/>
          </a:xfrm>
        </p:spPr>
        <p:txBody>
          <a:bodyPr/>
          <a:lstStyle/>
          <a:p>
            <a:pPr algn="l"/>
            <a:r>
              <a:rPr lang="en-US" dirty="0" smtClean="0"/>
              <a:t>APS-U 3D ray tracing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3260" y="930344"/>
            <a:ext cx="3819372" cy="4920200"/>
          </a:xfrm>
        </p:spPr>
        <p:txBody>
          <a:bodyPr/>
          <a:lstStyle/>
          <a:p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Ray tracing compared with 3x separate tools:</a:t>
            </a:r>
          </a:p>
          <a:p>
            <a:pPr lvl="1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2D layout: takes time to create CAD layout and break down results, modify for scenario studies</a:t>
            </a:r>
          </a:p>
          <a:p>
            <a:pPr lvl="1"/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SynRad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(CERN code): 3D models extracted from full vacuum system CAD assembly, quick to modify with practice, difficult to compare results across vacuum system</a:t>
            </a:r>
          </a:p>
          <a:p>
            <a:pPr lvl="1"/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Numerical 3D ray tracing with new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MatLab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code: explore beam</a:t>
            </a:r>
          </a:p>
          <a:p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Better understanding of ray tracing and </a:t>
            </a:r>
            <a:r>
              <a:rPr lang="en-US" sz="1800" dirty="0" err="1" smtClean="0">
                <a:solidFill>
                  <a:schemeClr val="tx1">
                    <a:lumMod val="50000"/>
                  </a:schemeClr>
                </a:solidFill>
              </a:rPr>
              <a:t>missteering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 helps ensure robust shielding within narrow apertures</a:t>
            </a:r>
          </a:p>
        </p:txBody>
      </p:sp>
      <p:pic>
        <p:nvPicPr>
          <p:cNvPr id="19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" t="40726" r="1344" b="43816"/>
          <a:stretch>
            <a:fillRect/>
          </a:stretch>
        </p:blipFill>
        <p:spPr bwMode="auto">
          <a:xfrm>
            <a:off x="1826789" y="5858230"/>
            <a:ext cx="8538422" cy="736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/>
          <p:nvPr/>
        </p:nvCxnSpPr>
        <p:spPr bwMode="auto">
          <a:xfrm>
            <a:off x="5468636" y="6778829"/>
            <a:ext cx="1504225" cy="0"/>
          </a:xfrm>
          <a:prstGeom prst="straightConnector1">
            <a:avLst/>
          </a:prstGeom>
          <a:noFill/>
          <a:ln w="1587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387171" y="6450042"/>
            <a:ext cx="158569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600" dirty="0">
                <a:solidFill>
                  <a:schemeClr val="accent6"/>
                </a:solidFill>
              </a:rPr>
              <a:t>Beam Direction</a:t>
            </a:r>
          </a:p>
        </p:txBody>
      </p:sp>
      <p:grpSp>
        <p:nvGrpSpPr>
          <p:cNvPr id="11" name="Group 21"/>
          <p:cNvGrpSpPr>
            <a:grpSpLocks/>
          </p:cNvGrpSpPr>
          <p:nvPr/>
        </p:nvGrpSpPr>
        <p:grpSpPr bwMode="auto">
          <a:xfrm rot="20687913">
            <a:off x="11086877" y="494877"/>
            <a:ext cx="908396" cy="553998"/>
            <a:chOff x="10280990" y="648679"/>
            <a:chExt cx="908396" cy="553261"/>
          </a:xfrm>
        </p:grpSpPr>
        <p:cxnSp>
          <p:nvCxnSpPr>
            <p:cNvPr id="12" name="Straight Arrow Connector 22"/>
            <p:cNvCxnSpPr>
              <a:cxnSpLocks noChangeShapeType="1"/>
              <a:endCxn id="13" idx="3"/>
            </p:cNvCxnSpPr>
            <p:nvPr/>
          </p:nvCxnSpPr>
          <p:spPr bwMode="auto">
            <a:xfrm rot="912087" flipV="1">
              <a:off x="10487182" y="704108"/>
              <a:ext cx="641958" cy="398945"/>
            </a:xfrm>
            <a:prstGeom prst="straightConnector1">
              <a:avLst/>
            </a:prstGeom>
            <a:noFill/>
            <a:ln w="38100" algn="ctr">
              <a:solidFill>
                <a:srgbClr val="00B05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TextBox 12"/>
            <p:cNvSpPr txBox="1"/>
            <p:nvPr/>
          </p:nvSpPr>
          <p:spPr>
            <a:xfrm rot="20599396">
              <a:off x="10280990" y="648679"/>
              <a:ext cx="908396" cy="5532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sz="1000" b="1" dirty="0">
                  <a:solidFill>
                    <a:srgbClr val="00B050"/>
                  </a:solidFill>
                  <a:cs typeface="Arial" pitchFamily="34" charset="0"/>
                </a:rPr>
                <a:t>BEAM 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sz="1000" b="1" dirty="0">
                  <a:solidFill>
                    <a:srgbClr val="00B050"/>
                  </a:solidFill>
                  <a:cs typeface="Arial" pitchFamily="34" charset="0"/>
                </a:rPr>
                <a:t>DIRECTION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t="3848" r="6124"/>
          <a:stretch/>
        </p:blipFill>
        <p:spPr>
          <a:xfrm>
            <a:off x="9998138" y="2087833"/>
            <a:ext cx="2106335" cy="37627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5301" r="10146"/>
          <a:stretch/>
        </p:blipFill>
        <p:spPr>
          <a:xfrm>
            <a:off x="4428919" y="892341"/>
            <a:ext cx="3168723" cy="495820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060943" y="4979666"/>
            <a:ext cx="1717306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</a:rPr>
              <a:t>SynRad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 ray tracing</a:t>
            </a:r>
            <a:b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(absorbers highlighted in </a:t>
            </a:r>
            <a:r>
              <a:rPr lang="en-US" sz="1400" dirty="0" smtClean="0">
                <a:solidFill>
                  <a:srgbClr val="C00000"/>
                </a:solidFill>
              </a:rPr>
              <a:t>red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)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95314" y="1463029"/>
            <a:ext cx="1717306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</a:rPr>
              <a:t>MatLab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 ray tracing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27490" y="2729945"/>
            <a:ext cx="1625528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</a:rPr>
              <a:t>MatLab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 with beam </a:t>
            </a:r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</a:rPr>
              <a:t>missteering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22" name="Group 21"/>
          <p:cNvGrpSpPr>
            <a:grpSpLocks/>
          </p:cNvGrpSpPr>
          <p:nvPr/>
        </p:nvGrpSpPr>
        <p:grpSpPr bwMode="auto">
          <a:xfrm rot="20687913">
            <a:off x="7663886" y="273307"/>
            <a:ext cx="908396" cy="553998"/>
            <a:chOff x="10280990" y="648679"/>
            <a:chExt cx="908396" cy="553261"/>
          </a:xfrm>
        </p:grpSpPr>
        <p:cxnSp>
          <p:nvCxnSpPr>
            <p:cNvPr id="23" name="Straight Arrow Connector 22"/>
            <p:cNvCxnSpPr>
              <a:cxnSpLocks noChangeShapeType="1"/>
              <a:endCxn id="24" idx="3"/>
            </p:cNvCxnSpPr>
            <p:nvPr/>
          </p:nvCxnSpPr>
          <p:spPr bwMode="auto">
            <a:xfrm rot="912087" flipV="1">
              <a:off x="10487182" y="704108"/>
              <a:ext cx="641958" cy="398945"/>
            </a:xfrm>
            <a:prstGeom prst="straightConnector1">
              <a:avLst/>
            </a:prstGeom>
            <a:noFill/>
            <a:ln w="38100" algn="ctr">
              <a:solidFill>
                <a:srgbClr val="00B05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TextBox 23"/>
            <p:cNvSpPr txBox="1"/>
            <p:nvPr/>
          </p:nvSpPr>
          <p:spPr>
            <a:xfrm rot="20599396">
              <a:off x="10280990" y="648679"/>
              <a:ext cx="908396" cy="5532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sz="1000" b="1" dirty="0">
                  <a:solidFill>
                    <a:srgbClr val="00B050"/>
                  </a:solidFill>
                  <a:cs typeface="Arial" pitchFamily="34" charset="0"/>
                </a:rPr>
                <a:t>BEAM 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sz="1000" b="1" dirty="0">
                  <a:solidFill>
                    <a:srgbClr val="00B050"/>
                  </a:solidFill>
                  <a:cs typeface="Arial" pitchFamily="34" charset="0"/>
                </a:rPr>
                <a:t>DIRECTION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113363" y="3439797"/>
            <a:ext cx="1197639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tx1">
                    <a:lumMod val="50000"/>
                  </a:schemeClr>
                </a:solidFill>
              </a:rPr>
              <a:t>A-MULTIPLET</a:t>
            </a:r>
            <a:endParaRPr lang="en-US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13251" y="4174248"/>
            <a:ext cx="773099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tx1">
                    <a:lumMod val="50000"/>
                  </a:schemeClr>
                </a:solidFill>
              </a:rPr>
              <a:t>A:M1</a:t>
            </a:r>
          </a:p>
          <a:p>
            <a:pPr algn="ctr"/>
            <a:r>
              <a:rPr lang="en-US" sz="1100" b="1" dirty="0" smtClean="0">
                <a:solidFill>
                  <a:schemeClr val="tx1">
                    <a:lumMod val="50000"/>
                  </a:schemeClr>
                </a:solidFill>
              </a:rPr>
              <a:t>L-BEND</a:t>
            </a:r>
            <a:endParaRPr lang="en-US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39919" y="1924505"/>
            <a:ext cx="773099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tx1">
                    <a:lumMod val="50000"/>
                  </a:schemeClr>
                </a:solidFill>
              </a:rPr>
              <a:t>A:M2</a:t>
            </a:r>
          </a:p>
          <a:p>
            <a:pPr algn="ctr"/>
            <a:r>
              <a:rPr lang="en-US" sz="1100" b="1" dirty="0" smtClean="0">
                <a:solidFill>
                  <a:schemeClr val="tx1">
                    <a:lumMod val="50000"/>
                  </a:schemeClr>
                </a:solidFill>
              </a:rPr>
              <a:t>L-BEND</a:t>
            </a:r>
            <a:endParaRPr lang="en-US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38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493500" y="6471466"/>
            <a:ext cx="457200" cy="182880"/>
          </a:xfrm>
        </p:spPr>
        <p:txBody>
          <a:bodyPr/>
          <a:lstStyle/>
          <a:p>
            <a:fld id="{AEFAAC5A-9C4F-4278-920D-DF2BAB595749}" type="slidenum">
              <a:rPr lang="en-US" smtClean="0">
                <a:solidFill>
                  <a:srgbClr val="FFFFFF">
                    <a:lumMod val="50000"/>
                  </a:srgbClr>
                </a:solidFill>
                <a:latin typeface="Arial"/>
              </a:rPr>
              <a:pPr/>
              <a:t>9</a:t>
            </a:fld>
            <a:endParaRPr lang="en-US" dirty="0">
              <a:solidFill>
                <a:srgbClr val="FFFFFF">
                  <a:lumMod val="50000"/>
                </a:srgbClr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82" y="101396"/>
            <a:ext cx="11163868" cy="828948"/>
          </a:xfrm>
        </p:spPr>
        <p:txBody>
          <a:bodyPr/>
          <a:lstStyle/>
          <a:p>
            <a:pPr algn="l"/>
            <a:r>
              <a:rPr lang="en-US" dirty="0" smtClean="0"/>
              <a:t>Overview of numerical ray tracing algorithm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179" y="840718"/>
            <a:ext cx="5454029" cy="51443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1" name="Group 21"/>
          <p:cNvGrpSpPr>
            <a:grpSpLocks/>
          </p:cNvGrpSpPr>
          <p:nvPr/>
        </p:nvGrpSpPr>
        <p:grpSpPr bwMode="auto">
          <a:xfrm rot="20687913">
            <a:off x="9443774" y="1152972"/>
            <a:ext cx="990600" cy="577850"/>
            <a:chOff x="8546621" y="-319942"/>
            <a:chExt cx="990600" cy="577081"/>
          </a:xfrm>
        </p:grpSpPr>
        <p:cxnSp>
          <p:nvCxnSpPr>
            <p:cNvPr id="22" name="Straight Arrow Connector 22"/>
            <p:cNvCxnSpPr>
              <a:cxnSpLocks noChangeShapeType="1"/>
              <a:endCxn id="23" idx="3"/>
            </p:cNvCxnSpPr>
            <p:nvPr/>
          </p:nvCxnSpPr>
          <p:spPr bwMode="auto">
            <a:xfrm rot="591823" flipV="1">
              <a:off x="8739981" y="-240535"/>
              <a:ext cx="749870" cy="374533"/>
            </a:xfrm>
            <a:prstGeom prst="straightConnector1">
              <a:avLst/>
            </a:prstGeom>
            <a:noFill/>
            <a:ln w="38100" algn="ctr">
              <a:solidFill>
                <a:srgbClr val="00B05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TextBox 22"/>
            <p:cNvSpPr txBox="1"/>
            <p:nvPr/>
          </p:nvSpPr>
          <p:spPr>
            <a:xfrm rot="20599396">
              <a:off x="8546621" y="-319942"/>
              <a:ext cx="990600" cy="5770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sz="1050" b="1" dirty="0">
                  <a:solidFill>
                    <a:srgbClr val="00B050"/>
                  </a:solidFill>
                  <a:cs typeface="Arial" pitchFamily="34" charset="0"/>
                </a:rPr>
                <a:t>BEAM 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sz="1050" b="1" dirty="0">
                  <a:solidFill>
                    <a:srgbClr val="00B050"/>
                  </a:solidFill>
                  <a:cs typeface="Arial" pitchFamily="34" charset="0"/>
                </a:rPr>
                <a:t>DIRECTION</a:t>
              </a:r>
            </a:p>
          </p:txBody>
        </p:sp>
      </p:grpSp>
      <p:sp>
        <p:nvSpPr>
          <p:cNvPr id="42" name="TextBox 6"/>
          <p:cNvSpPr txBox="1">
            <a:spLocks noChangeArrowheads="1"/>
          </p:cNvSpPr>
          <p:nvPr/>
        </p:nvSpPr>
        <p:spPr bwMode="auto">
          <a:xfrm>
            <a:off x="6342278" y="6027003"/>
            <a:ext cx="541983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1F497D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1F497D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1F497D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smtClean="0">
                <a:latin typeface="+mn-lt"/>
              </a:rPr>
              <a:t>2D ray tracing model in </a:t>
            </a:r>
            <a:r>
              <a:rPr lang="en-US" altLang="en-US" sz="1600" dirty="0" err="1" smtClean="0">
                <a:latin typeface="+mn-lt"/>
              </a:rPr>
              <a:t>MatLab</a:t>
            </a:r>
            <a:r>
              <a:rPr lang="en-US" altLang="en-US" sz="1600" dirty="0" smtClean="0">
                <a:latin typeface="+mn-lt"/>
              </a:rPr>
              <a:t/>
            </a:r>
            <a:br>
              <a:rPr lang="en-US" altLang="en-US" sz="1600" dirty="0" smtClean="0">
                <a:latin typeface="+mn-lt"/>
              </a:rPr>
            </a:br>
            <a:r>
              <a:rPr lang="en-US" altLang="en-US" sz="1600" dirty="0" smtClean="0">
                <a:latin typeface="+mn-lt"/>
              </a:rPr>
              <a:t>(E-beam bends in </a:t>
            </a:r>
            <a:r>
              <a:rPr lang="en-US" altLang="en-US" sz="1600" b="1" dirty="0" smtClean="0">
                <a:solidFill>
                  <a:srgbClr val="0070C0"/>
                </a:solidFill>
                <a:latin typeface="+mn-lt"/>
              </a:rPr>
              <a:t>blue</a:t>
            </a:r>
            <a:r>
              <a:rPr lang="en-US" altLang="en-US" sz="1600" dirty="0" smtClean="0">
                <a:latin typeface="+mn-lt"/>
              </a:rPr>
              <a:t>, photon ‘rays’ in </a:t>
            </a:r>
            <a:r>
              <a:rPr lang="en-US" altLang="en-US" sz="1600" b="1" dirty="0" smtClean="0">
                <a:solidFill>
                  <a:srgbClr val="00B050"/>
                </a:solidFill>
                <a:latin typeface="+mn-lt"/>
              </a:rPr>
              <a:t>green</a:t>
            </a:r>
            <a:r>
              <a:rPr lang="en-US" altLang="en-US" sz="1600" dirty="0" smtClean="0">
                <a:latin typeface="+mn-lt"/>
              </a:rPr>
              <a:t>,</a:t>
            </a:r>
            <a:br>
              <a:rPr lang="en-US" altLang="en-US" sz="1600" dirty="0" smtClean="0">
                <a:latin typeface="+mn-lt"/>
              </a:rPr>
            </a:br>
            <a:r>
              <a:rPr lang="en-US" altLang="en-US" sz="1600" dirty="0" smtClean="0">
                <a:latin typeface="+mn-lt"/>
              </a:rPr>
              <a:t>strike points in </a:t>
            </a:r>
            <a:r>
              <a:rPr lang="en-US" altLang="en-US" sz="1600" b="1" dirty="0" smtClean="0">
                <a:solidFill>
                  <a:srgbClr val="FF0000"/>
                </a:solidFill>
                <a:latin typeface="+mn-lt"/>
              </a:rPr>
              <a:t>red</a:t>
            </a:r>
            <a:r>
              <a:rPr lang="en-US" altLang="en-US" sz="1600" dirty="0" smtClean="0">
                <a:latin typeface="+mn-lt"/>
              </a:rPr>
              <a:t>) </a:t>
            </a:r>
            <a:endParaRPr lang="en-US" altLang="en-US" sz="1600" dirty="0">
              <a:latin typeface="+mn-lt"/>
            </a:endParaRPr>
          </a:p>
        </p:txBody>
      </p:sp>
      <p:sp>
        <p:nvSpPr>
          <p:cNvPr id="13" name="Content Placeholder 3"/>
          <p:cNvSpPr>
            <a:spLocks noGrp="1"/>
          </p:cNvSpPr>
          <p:nvPr>
            <p:ph idx="1"/>
          </p:nvPr>
        </p:nvSpPr>
        <p:spPr>
          <a:xfrm>
            <a:off x="463260" y="930343"/>
            <a:ext cx="5567150" cy="527741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Build geometry based on sequentially ordered geometric elements along beam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Generate tangential rays from points along bend path</a:t>
            </a:r>
          </a:p>
          <a:p>
            <a:pPr marL="641668" lvl="1" indent="-342900">
              <a:buFont typeface="+mj-lt"/>
              <a:buAutoNum type="arabicPeriod"/>
            </a:pP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If no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missteering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: just one ray per point</a:t>
            </a:r>
          </a:p>
          <a:p>
            <a:pPr marL="641668" lvl="1" indent="-342900">
              <a:buFont typeface="+mj-lt"/>
              <a:buAutoNum type="arabicPeriod"/>
            </a:pP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If yes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missteering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: at each point, generate numerous rays with deviated positions and angles based on local phase space ellipses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Find where ray strikes by checking downstream geometry sequentially</a:t>
            </a:r>
            <a:endParaRPr lang="en-US" sz="1400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Record data from strike on element: strike coordinates, total heat (W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),</a:t>
            </a:r>
            <a:b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intensity 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(W/mm, W/mm2),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Use logic to find ‘worst rays’ on each element after many possible strikes</a:t>
            </a:r>
          </a:p>
        </p:txBody>
      </p:sp>
    </p:spTree>
    <p:extLst>
      <p:ext uri="{BB962C8B-B14F-4D97-AF65-F5344CB8AC3E}">
        <p14:creationId xmlns:p14="http://schemas.microsoft.com/office/powerpoint/2010/main" val="33551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presentation_4x3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p:Policy xmlns:p="office.server.policy" id="" local="true">
  <p:Name>Document</p:Name>
  <p:Description/>
  <p:Statement/>
  <p:PolicyItems>
    <p:PolicyItem featureId="Microsoft.Office.RecordsManagement.PolicyFeatures.Expiration" staticId="0x010100D47E88405A4D2842882AAFEF0D9A40A8|-708745469" UniqueId="bd324977-e810-42c3-b0e1-2b2b04c4815b">
      <p:Name>Retention</p:Name>
      <p:Description>Automatic scheduling of content for processing, and performing a retention action on content that has reached its due date.</p:Description>
      <p:CustomData>
        <Schedules nextStageId="2">
          <Schedule type="Default">
            <stages>
              <data stageId="1">
                <formula id="Microsoft.Office.RecordsManagement.PolicyFeatures.Expiration.Formula.BuiltIn">
                  <number>2</number>
                  <property>Created</property>
                  <propertyId>8c06beca-0777-48f7-91c7-6da68bc07b69</propertyId>
                  <period>years</period>
                </formula>
                <action type="action" id="Microsoft.Office.RecordsManagement.PolicyFeatures.Expiration.Action.DeletePreviousVersions"/>
              </data>
            </stages>
          </Schedule>
        </Schedules>
      </p:CustomData>
    </p:PolicyItem>
  </p:PolicyItems>
</p:Policy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3c1d72c6-42f8-434b-b2e3-facad2d01f31">APSU-1351-477</_dlc_DocId>
    <_dlc_DocIdUrl xmlns="3c1d72c6-42f8-434b-b2e3-facad2d01f31">
      <Url>https://apsshare.aps.anl.gov/apsu/ProjectReviews/DOEStatus2017/_layouts/DocIdRedir.aspx?ID=APSU-1351-477</Url>
      <Description>APSU-1351-477</Description>
    </_dlc_DocIdUrl>
    <_dlc_ExpireDateSaved xmlns="http://schemas.microsoft.com/sharepoint/v3" xsi:nil="true"/>
    <_dlc_ExpireDate xmlns="http://schemas.microsoft.com/sharepoint/v3">2019-11-15T20:33:30+00:00</_dlc_ExpireDate>
  </documentManagement>
</p:properti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7E88405A4D2842882AAFEF0D9A40A8" ma:contentTypeVersion="12" ma:contentTypeDescription="Create a new document." ma:contentTypeScope="" ma:versionID="0c1f4c942cc04e44192dbf77e82001dd">
  <xsd:schema xmlns:xsd="http://www.w3.org/2001/XMLSchema" xmlns:xs="http://www.w3.org/2001/XMLSchema" xmlns:p="http://schemas.microsoft.com/office/2006/metadata/properties" xmlns:ns1="http://schemas.microsoft.com/sharepoint/v3" xmlns:ns2="3c1d72c6-42f8-434b-b2e3-facad2d01f31" targetNamespace="http://schemas.microsoft.com/office/2006/metadata/properties" ma:root="true" ma:fieldsID="833b0f2230c3eaf35db93629cda18874" ns1:_="" ns2:_="">
    <xsd:import namespace="http://schemas.microsoft.com/sharepoint/v3"/>
    <xsd:import namespace="3c1d72c6-42f8-434b-b2e3-facad2d01f3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_dlc_Exempt" minOccurs="0"/>
                <xsd:element ref="ns1:_dlc_ExpireDateSaved" minOccurs="0"/>
                <xsd:element ref="ns1:_dlc_Expire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11" nillable="true" ma:displayName="Exempt from Policy" ma:hidden="true" ma:internalName="_dlc_Exempt" ma:readOnly="true">
      <xsd:simpleType>
        <xsd:restriction base="dms:Unknown"/>
      </xsd:simpleType>
    </xsd:element>
    <xsd:element name="_dlc_ExpireDateSaved" ma:index="12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13" nillable="true" ma:displayName="Expiration Date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1d72c6-42f8-434b-b2e3-facad2d01f3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4150CF-7284-4857-BBBB-8D93C225F7CF}">
  <ds:schemaRefs>
    <ds:schemaRef ds:uri="office.server.policy"/>
  </ds:schemaRefs>
</ds:datastoreItem>
</file>

<file path=customXml/itemProps2.xml><?xml version="1.0" encoding="utf-8"?>
<ds:datastoreItem xmlns:ds="http://schemas.openxmlformats.org/officeDocument/2006/customXml" ds:itemID="{3D0D0C73-1D92-412D-8800-9C1E033764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C346C8-3DBC-4A02-AA0E-36F83AD8F4C3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8EE60D92-EC7B-437A-AF37-55618E86DE12}">
  <ds:schemaRefs>
    <ds:schemaRef ds:uri="http://purl.org/dc/elements/1.1/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http://schemas.microsoft.com/sharepoint/v3"/>
    <ds:schemaRef ds:uri="http://schemas.microsoft.com/office/2006/metadata/properties"/>
    <ds:schemaRef ds:uri="http://schemas.microsoft.com/office/2006/documentManagement/types"/>
    <ds:schemaRef ds:uri="3c1d72c6-42f8-434b-b2e3-facad2d01f31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F235029C-CDC3-4627-9C37-762FFD57B7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c1d72c6-42f8-434b-b2e3-facad2d01f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12105</TotalTime>
  <Words>1236</Words>
  <Application>Microsoft Office PowerPoint</Application>
  <PresentationFormat>Widescreen</PresentationFormat>
  <Paragraphs>239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ＭＳ Ｐゴシック</vt:lpstr>
      <vt:lpstr>ＭＳ Ｐゴシック</vt:lpstr>
      <vt:lpstr>Arial</vt:lpstr>
      <vt:lpstr>Calibri</vt:lpstr>
      <vt:lpstr>Lucida Grande</vt:lpstr>
      <vt:lpstr>Times New Roman</vt:lpstr>
      <vt:lpstr>WenQuanYi Zen Hei</vt:lpstr>
      <vt:lpstr>Wingdings</vt:lpstr>
      <vt:lpstr>1_presentation_4x3</vt:lpstr>
      <vt:lpstr>3D Numerical Ray Tracing for the APS-Upgrade Storage Ring Vacuum System Design</vt:lpstr>
      <vt:lpstr>Agenda</vt:lpstr>
      <vt:lpstr>APS Upgrade Project - Overview</vt:lpstr>
      <vt:lpstr>APS U Storage Ring Vacuum System - Overview</vt:lpstr>
      <vt:lpstr>Top view ray tracing w/ 2D CAD</vt:lpstr>
      <vt:lpstr>Summary of APS-U storage ring ray tracing</vt:lpstr>
      <vt:lpstr>Motivations for 3D ray tracing</vt:lpstr>
      <vt:lpstr>APS-U 3D ray tracing</vt:lpstr>
      <vt:lpstr>Overview of numerical ray tracing algorithm</vt:lpstr>
      <vt:lpstr>Overview of numerical ray tracing algorithm</vt:lpstr>
      <vt:lpstr>Beam orbits and lattice functions</vt:lpstr>
      <vt:lpstr>3D numerical ray tracing geometry</vt:lpstr>
      <vt:lpstr>3D numerical ray tracing geometry</vt:lpstr>
      <vt:lpstr>Beam missteering: X and Y planes</vt:lpstr>
      <vt:lpstr>3D ray tracing results along length</vt:lpstr>
      <vt:lpstr>3D ray tracing results along length</vt:lpstr>
      <vt:lpstr>Informing BPLD limits</vt:lpstr>
      <vt:lpstr>Conclusions and future work</vt:lpstr>
      <vt:lpstr>Questions?</vt:lpstr>
    </vt:vector>
  </TitlesOfParts>
  <Manager>Diane Wilkinson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subject>DOE Review Template</dc:subject>
  <dc:creator>Microsoft Office User</dc:creator>
  <cp:lastModifiedBy>Carter, Jason A.</cp:lastModifiedBy>
  <cp:revision>1092</cp:revision>
  <cp:lastPrinted>2016-07-21T14:48:34Z</cp:lastPrinted>
  <dcterms:created xsi:type="dcterms:W3CDTF">2016-03-31T16:17:22Z</dcterms:created>
  <dcterms:modified xsi:type="dcterms:W3CDTF">2018-06-27T21:43:51Z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0x010100D47E88405A4D2842882AAFEF0D9A40A8</vt:lpwstr>
  </property>
  <property fmtid="{D5CDD505-2E9C-101B-9397-08002B2CF9AE}" pid="3" name="_dlc_DocIdItemGuid">
    <vt:lpwstr>0ebea776-800a-4904-b74b-1b90fefb1191</vt:lpwstr>
  </property>
  <property fmtid="{D5CDD505-2E9C-101B-9397-08002B2CF9AE}" pid="4" name="ItemRetentionFormula">
    <vt:lpwstr>&lt;formula id="Microsoft.Office.RecordsManagement.PolicyFeatures.Expiration.Formula.BuiltIn"&gt;&lt;number&gt;2&lt;/number&gt;&lt;property&gt;Created&lt;/property&gt;&lt;propertyId&gt;8c06beca-0777-48f7-91c7-6da68bc07b69&lt;/propertyId&gt;&lt;period&gt;years&lt;/period&gt;&lt;/formula&gt;</vt:lpwstr>
  </property>
  <property fmtid="{D5CDD505-2E9C-101B-9397-08002B2CF9AE}" pid="5" name="_dlc_policyId">
    <vt:lpwstr>0x010100D47E88405A4D2842882AAFEF0D9A40A8|-708745469</vt:lpwstr>
  </property>
</Properties>
</file>